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4" r:id="rId3"/>
    <p:sldId id="259" r:id="rId4"/>
    <p:sldId id="283" r:id="rId5"/>
    <p:sldId id="284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86" r:id="rId14"/>
    <p:sldId id="288" r:id="rId15"/>
    <p:sldId id="287" r:id="rId16"/>
    <p:sldId id="270" r:id="rId17"/>
    <p:sldId id="271" r:id="rId18"/>
    <p:sldId id="272" r:id="rId19"/>
    <p:sldId id="281" r:id="rId20"/>
    <p:sldId id="257" r:id="rId21"/>
    <p:sldId id="276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78446" autoAdjust="0"/>
  </p:normalViewPr>
  <p:slideViewPr>
    <p:cSldViewPr>
      <p:cViewPr varScale="1">
        <p:scale>
          <a:sx n="68" d="100"/>
          <a:sy n="68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0BB3C-8C3B-4EF3-B965-2B026BEB0553}" type="doc">
      <dgm:prSet loTypeId="urn:microsoft.com/office/officeart/2005/8/layout/hList6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CAC0B81-002D-4EAA-8C96-F51C0BA6AF35}">
      <dgm:prSet phldrT="[Text]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baseline="-25000" dirty="0"/>
        </a:p>
      </dgm:t>
    </dgm:pt>
    <dgm:pt modelId="{8FCC80AE-258F-47FE-8819-D2429B7EAE3D}" type="sibTrans" cxnId="{E39BE228-B876-4AAA-AB83-D57F10225EF2}">
      <dgm:prSet/>
      <dgm:spPr/>
      <dgm:t>
        <a:bodyPr/>
        <a:lstStyle/>
        <a:p>
          <a:endParaRPr lang="en-US"/>
        </a:p>
      </dgm:t>
    </dgm:pt>
    <dgm:pt modelId="{A63744C5-50CB-4300-872D-EAEF32BCD950}" type="parTrans" cxnId="{E39BE228-B876-4AAA-AB83-D57F10225EF2}">
      <dgm:prSet/>
      <dgm:spPr/>
      <dgm:t>
        <a:bodyPr/>
        <a:lstStyle/>
        <a:p>
          <a:endParaRPr lang="en-US"/>
        </a:p>
      </dgm:t>
    </dgm:pt>
    <dgm:pt modelId="{35F7DDB2-4E38-45A7-9669-49E845846F1C}">
      <dgm:prSet phldrT="[Text]"/>
      <dgm:spPr>
        <a:noFill/>
        <a:ln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endParaRPr lang="en-US" baseline="-25000" dirty="0"/>
        </a:p>
      </dgm:t>
    </dgm:pt>
    <dgm:pt modelId="{4AE3DFA4-05D8-4F04-B27C-DBC45A7EF0AD}" type="sibTrans" cxnId="{1FE0A363-170E-4181-8B86-A99F411A7CF6}">
      <dgm:prSet/>
      <dgm:spPr/>
      <dgm:t>
        <a:bodyPr/>
        <a:lstStyle/>
        <a:p>
          <a:endParaRPr lang="en-US"/>
        </a:p>
      </dgm:t>
    </dgm:pt>
    <dgm:pt modelId="{E870E3E2-BB73-462C-8EEA-ADDDB2669F1C}" type="parTrans" cxnId="{1FE0A363-170E-4181-8B86-A99F411A7CF6}">
      <dgm:prSet/>
      <dgm:spPr/>
      <dgm:t>
        <a:bodyPr/>
        <a:lstStyle/>
        <a:p>
          <a:endParaRPr lang="en-US"/>
        </a:p>
      </dgm:t>
    </dgm:pt>
    <dgm:pt modelId="{E8DD4D20-1532-467E-9FDD-1814946DB92A}">
      <dgm:prSet phldrT="[Text]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baseline="-25000" dirty="0"/>
        </a:p>
      </dgm:t>
    </dgm:pt>
    <dgm:pt modelId="{07F16CD0-3B06-4940-846F-9C040095ED95}" type="sibTrans" cxnId="{BC1F1A67-567F-435A-B61F-B4010BBDEDC8}">
      <dgm:prSet/>
      <dgm:spPr/>
      <dgm:t>
        <a:bodyPr/>
        <a:lstStyle/>
        <a:p>
          <a:endParaRPr lang="en-US"/>
        </a:p>
      </dgm:t>
    </dgm:pt>
    <dgm:pt modelId="{D15D59E7-2D62-4678-B17E-F180B44F172C}" type="parTrans" cxnId="{BC1F1A67-567F-435A-B61F-B4010BBDEDC8}">
      <dgm:prSet/>
      <dgm:spPr/>
      <dgm:t>
        <a:bodyPr/>
        <a:lstStyle/>
        <a:p>
          <a:endParaRPr lang="en-US"/>
        </a:p>
      </dgm:t>
    </dgm:pt>
    <dgm:pt modelId="{7BAB37F1-A27B-4941-ADD6-D2117058817F}" type="pres">
      <dgm:prSet presAssocID="{AE60BB3C-8C3B-4EF3-B965-2B026BEB05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083DC-0581-471C-B828-A3F9B854F88D}" type="pres">
      <dgm:prSet presAssocID="{35F7DDB2-4E38-45A7-9669-49E845846F1C}" presName="node" presStyleLbl="node1" presStyleIdx="0" presStyleCnt="3" custLinFactNeighborX="-6226" custLinFactNeighborY="-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06792-87D1-437C-AB7B-9E347FECA5D3}" type="pres">
      <dgm:prSet presAssocID="{4AE3DFA4-05D8-4F04-B27C-DBC45A7EF0AD}" presName="sibTrans" presStyleCnt="0"/>
      <dgm:spPr/>
    </dgm:pt>
    <dgm:pt modelId="{3C8F9F26-2F4C-4CDD-9684-A0E030C6C503}" type="pres">
      <dgm:prSet presAssocID="{2CAC0B81-002D-4EAA-8C96-F51C0BA6AF35}" presName="node" presStyleLbl="node1" presStyleIdx="1" presStyleCnt="3" custLinFactNeighborX="-2807" custLinFactNeighborY="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326A8-2BC6-4B8D-841F-14E0C0B221C8}" type="pres">
      <dgm:prSet presAssocID="{8FCC80AE-258F-47FE-8819-D2429B7EAE3D}" presName="sibTrans" presStyleCnt="0"/>
      <dgm:spPr/>
    </dgm:pt>
    <dgm:pt modelId="{CD4CFF7B-A9B2-4482-9D27-B3E3099DE1BD}" type="pres">
      <dgm:prSet presAssocID="{E8DD4D20-1532-467E-9FDD-1814946DB92A}" presName="node" presStyleLbl="node1" presStyleIdx="2" presStyleCnt="3" custLinFactNeighborX="33889" custLinFactNeighborY="1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E0B93-8F20-42E3-A2CF-9CD1276D009C}" type="presOf" srcId="{35F7DDB2-4E38-45A7-9669-49E845846F1C}" destId="{783083DC-0581-471C-B828-A3F9B854F88D}" srcOrd="0" destOrd="0" presId="urn:microsoft.com/office/officeart/2005/8/layout/hList6"/>
    <dgm:cxn modelId="{7AAFE42C-329C-48E1-B104-AAADFE05C32A}" type="presOf" srcId="{E8DD4D20-1532-467E-9FDD-1814946DB92A}" destId="{CD4CFF7B-A9B2-4482-9D27-B3E3099DE1BD}" srcOrd="0" destOrd="0" presId="urn:microsoft.com/office/officeart/2005/8/layout/hList6"/>
    <dgm:cxn modelId="{97FB58EF-A9D3-4820-B4C3-B8CFEDD41832}" type="presOf" srcId="{AE60BB3C-8C3B-4EF3-B965-2B026BEB0553}" destId="{7BAB37F1-A27B-4941-ADD6-D2117058817F}" srcOrd="0" destOrd="0" presId="urn:microsoft.com/office/officeart/2005/8/layout/hList6"/>
    <dgm:cxn modelId="{E39BE228-B876-4AAA-AB83-D57F10225EF2}" srcId="{AE60BB3C-8C3B-4EF3-B965-2B026BEB0553}" destId="{2CAC0B81-002D-4EAA-8C96-F51C0BA6AF35}" srcOrd="1" destOrd="0" parTransId="{A63744C5-50CB-4300-872D-EAEF32BCD950}" sibTransId="{8FCC80AE-258F-47FE-8819-D2429B7EAE3D}"/>
    <dgm:cxn modelId="{E877CE97-DC82-44B2-A667-BF6155CA5CF3}" type="presOf" srcId="{2CAC0B81-002D-4EAA-8C96-F51C0BA6AF35}" destId="{3C8F9F26-2F4C-4CDD-9684-A0E030C6C503}" srcOrd="0" destOrd="0" presId="urn:microsoft.com/office/officeart/2005/8/layout/hList6"/>
    <dgm:cxn modelId="{1FE0A363-170E-4181-8B86-A99F411A7CF6}" srcId="{AE60BB3C-8C3B-4EF3-B965-2B026BEB0553}" destId="{35F7DDB2-4E38-45A7-9669-49E845846F1C}" srcOrd="0" destOrd="0" parTransId="{E870E3E2-BB73-462C-8EEA-ADDDB2669F1C}" sibTransId="{4AE3DFA4-05D8-4F04-B27C-DBC45A7EF0AD}"/>
    <dgm:cxn modelId="{BC1F1A67-567F-435A-B61F-B4010BBDEDC8}" srcId="{AE60BB3C-8C3B-4EF3-B965-2B026BEB0553}" destId="{E8DD4D20-1532-467E-9FDD-1814946DB92A}" srcOrd="2" destOrd="0" parTransId="{D15D59E7-2D62-4678-B17E-F180B44F172C}" sibTransId="{07F16CD0-3B06-4940-846F-9C040095ED95}"/>
    <dgm:cxn modelId="{39F02F93-F95F-4E75-A166-85EE7896D23B}" type="presParOf" srcId="{7BAB37F1-A27B-4941-ADD6-D2117058817F}" destId="{783083DC-0581-471C-B828-A3F9B854F88D}" srcOrd="0" destOrd="0" presId="urn:microsoft.com/office/officeart/2005/8/layout/hList6"/>
    <dgm:cxn modelId="{2DF6CAA2-0BDF-4C0E-99A3-F5FD3A4780F2}" type="presParOf" srcId="{7BAB37F1-A27B-4941-ADD6-D2117058817F}" destId="{1EB06792-87D1-437C-AB7B-9E347FECA5D3}" srcOrd="1" destOrd="0" presId="urn:microsoft.com/office/officeart/2005/8/layout/hList6"/>
    <dgm:cxn modelId="{C0441946-838C-4CBC-B81B-0EA87966F356}" type="presParOf" srcId="{7BAB37F1-A27B-4941-ADD6-D2117058817F}" destId="{3C8F9F26-2F4C-4CDD-9684-A0E030C6C503}" srcOrd="2" destOrd="0" presId="urn:microsoft.com/office/officeart/2005/8/layout/hList6"/>
    <dgm:cxn modelId="{526E060B-211B-4C86-AFA3-3435336EB4D1}" type="presParOf" srcId="{7BAB37F1-A27B-4941-ADD6-D2117058817F}" destId="{0EA326A8-2BC6-4B8D-841F-14E0C0B221C8}" srcOrd="3" destOrd="0" presId="urn:microsoft.com/office/officeart/2005/8/layout/hList6"/>
    <dgm:cxn modelId="{AFCC9B28-D881-4FB0-80D9-7304F9854D04}" type="presParOf" srcId="{7BAB37F1-A27B-4941-ADD6-D2117058817F}" destId="{CD4CFF7B-A9B2-4482-9D27-B3E3099DE1BD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1F395-066F-403A-B3B0-F14E7466F04A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62E1E2EC-4E17-4AEE-9341-8B027D8305C9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</dgm:spPr>
      <dgm:t>
        <a:bodyPr/>
        <a:lstStyle/>
        <a:p>
          <a:r>
            <a:rPr lang="sv-SE" sz="1700" b="0" dirty="0" smtClean="0">
              <a:solidFill>
                <a:srgbClr val="002060"/>
              </a:solidFill>
              <a:latin typeface="+mj-lt"/>
            </a:rPr>
            <a:t>Find WS changes</a:t>
          </a:r>
          <a:endParaRPr lang="en-US" sz="1700" dirty="0">
            <a:solidFill>
              <a:schemeClr val="bg1"/>
            </a:solidFill>
          </a:endParaRPr>
        </a:p>
      </dgm:t>
    </dgm:pt>
    <dgm:pt modelId="{41BABDCF-4065-4BB8-B39A-638980404FCE}" type="parTrans" cxnId="{2A5874FD-0382-4869-B4F7-A04AC1CC9829}">
      <dgm:prSet/>
      <dgm:spPr/>
      <dgm:t>
        <a:bodyPr/>
        <a:lstStyle/>
        <a:p>
          <a:endParaRPr lang="en-US"/>
        </a:p>
      </dgm:t>
    </dgm:pt>
    <dgm:pt modelId="{7175C850-6493-4C8D-8E7A-F0158FB656B1}" type="sibTrans" cxnId="{2A5874FD-0382-4869-B4F7-A04AC1CC9829}">
      <dgm:prSet/>
      <dgm:spPr/>
      <dgm:t>
        <a:bodyPr/>
        <a:lstStyle/>
        <a:p>
          <a:endParaRPr lang="en-US"/>
        </a:p>
      </dgm:t>
    </dgm:pt>
    <dgm:pt modelId="{25824D3A-C56A-4FCB-B83B-11E8E336E43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 sz="1700" b="0" dirty="0" smtClean="0">
              <a:solidFill>
                <a:srgbClr val="002060"/>
              </a:solidFill>
              <a:latin typeface="+mj-lt"/>
            </a:rPr>
            <a:t>Find WS from different time  periods</a:t>
          </a:r>
          <a:endParaRPr lang="en-US" sz="1700" b="0" dirty="0">
            <a:solidFill>
              <a:srgbClr val="002060"/>
            </a:solidFill>
            <a:latin typeface="+mj-lt"/>
          </a:endParaRPr>
        </a:p>
      </dgm:t>
    </dgm:pt>
    <dgm:pt modelId="{58EBE98C-C808-414B-9505-57DC3CBC5E10}" type="sibTrans" cxnId="{01540495-9C35-4E2A-BE37-6E7A2B588010}">
      <dgm:prSet/>
      <dgm:spPr/>
      <dgm:t>
        <a:bodyPr/>
        <a:lstStyle/>
        <a:p>
          <a:endParaRPr lang="en-US"/>
        </a:p>
      </dgm:t>
    </dgm:pt>
    <dgm:pt modelId="{7407D666-6ECD-4640-AC34-B25BC8B059F1}" type="parTrans" cxnId="{01540495-9C35-4E2A-BE37-6E7A2B588010}">
      <dgm:prSet/>
      <dgm:spPr/>
      <dgm:t>
        <a:bodyPr/>
        <a:lstStyle/>
        <a:p>
          <a:endParaRPr lang="en-US"/>
        </a:p>
      </dgm:t>
    </dgm:pt>
    <dgm:pt modelId="{84A0A042-A5B0-4E21-B414-9FB80879DF7E}" type="pres">
      <dgm:prSet presAssocID="{54F1F395-066F-403A-B3B0-F14E7466F04A}" presName="Name0" presStyleCnt="0">
        <dgm:presLayoutVars>
          <dgm:dir/>
          <dgm:animLvl val="lvl"/>
          <dgm:resizeHandles val="exact"/>
        </dgm:presLayoutVars>
      </dgm:prSet>
      <dgm:spPr/>
    </dgm:pt>
    <dgm:pt modelId="{321BCE79-5ABC-4577-841D-BA8323860C9A}" type="pres">
      <dgm:prSet presAssocID="{25824D3A-C56A-4FCB-B83B-11E8E336E43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4C830-0A1A-48ED-A61F-FC36FC621F39}" type="pres">
      <dgm:prSet presAssocID="{58EBE98C-C808-414B-9505-57DC3CBC5E10}" presName="parTxOnlySpace" presStyleCnt="0"/>
      <dgm:spPr/>
    </dgm:pt>
    <dgm:pt modelId="{16922223-B47D-4594-903F-DDE535788456}" type="pres">
      <dgm:prSet presAssocID="{62E1E2EC-4E17-4AEE-9341-8B027D8305C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22A9B-42AA-4D9C-BF25-2F715EFBBE13}" type="presOf" srcId="{54F1F395-066F-403A-B3B0-F14E7466F04A}" destId="{84A0A042-A5B0-4E21-B414-9FB80879DF7E}" srcOrd="0" destOrd="0" presId="urn:microsoft.com/office/officeart/2005/8/layout/chevron1"/>
    <dgm:cxn modelId="{2A5874FD-0382-4869-B4F7-A04AC1CC9829}" srcId="{54F1F395-066F-403A-B3B0-F14E7466F04A}" destId="{62E1E2EC-4E17-4AEE-9341-8B027D8305C9}" srcOrd="1" destOrd="0" parTransId="{41BABDCF-4065-4BB8-B39A-638980404FCE}" sibTransId="{7175C850-6493-4C8D-8E7A-F0158FB656B1}"/>
    <dgm:cxn modelId="{54BEE3C8-683B-45FA-BD6E-D8467931FB78}" type="presOf" srcId="{25824D3A-C56A-4FCB-B83B-11E8E336E43B}" destId="{321BCE79-5ABC-4577-841D-BA8323860C9A}" srcOrd="0" destOrd="0" presId="urn:microsoft.com/office/officeart/2005/8/layout/chevron1"/>
    <dgm:cxn modelId="{01540495-9C35-4E2A-BE37-6E7A2B588010}" srcId="{54F1F395-066F-403A-B3B0-F14E7466F04A}" destId="{25824D3A-C56A-4FCB-B83B-11E8E336E43B}" srcOrd="0" destOrd="0" parTransId="{7407D666-6ECD-4640-AC34-B25BC8B059F1}" sibTransId="{58EBE98C-C808-414B-9505-57DC3CBC5E10}"/>
    <dgm:cxn modelId="{217F8021-5DA4-4A0C-B3AA-51E956483AFC}" type="presOf" srcId="{62E1E2EC-4E17-4AEE-9341-8B027D8305C9}" destId="{16922223-B47D-4594-903F-DDE535788456}" srcOrd="0" destOrd="0" presId="urn:microsoft.com/office/officeart/2005/8/layout/chevron1"/>
    <dgm:cxn modelId="{C27BAC68-6C31-4E94-9783-1C8A6691D33B}" type="presParOf" srcId="{84A0A042-A5B0-4E21-B414-9FB80879DF7E}" destId="{321BCE79-5ABC-4577-841D-BA8323860C9A}" srcOrd="0" destOrd="0" presId="urn:microsoft.com/office/officeart/2005/8/layout/chevron1"/>
    <dgm:cxn modelId="{3699F892-4405-44E6-A0A9-2FCBE0846EF0}" type="presParOf" srcId="{84A0A042-A5B0-4E21-B414-9FB80879DF7E}" destId="{5014C830-0A1A-48ED-A61F-FC36FC621F39}" srcOrd="1" destOrd="0" presId="urn:microsoft.com/office/officeart/2005/8/layout/chevron1"/>
    <dgm:cxn modelId="{4D7941EE-1EAF-446B-96F9-384001B19C2D}" type="presParOf" srcId="{84A0A042-A5B0-4E21-B414-9FB80879DF7E}" destId="{16922223-B47D-4594-903F-DDE53578845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385F1-C340-493E-A5B2-A46F4413E593}" type="doc">
      <dgm:prSet loTypeId="urn:microsoft.com/office/officeart/2005/8/layout/process4" loCatId="process" qsTypeId="urn:microsoft.com/office/officeart/2005/8/quickstyle/simple4" qsCatId="simple" csTypeId="urn:microsoft.com/office/officeart/2005/8/colors/accent2_1" csCatId="accent2" phldr="1"/>
      <dgm:spPr/>
    </dgm:pt>
    <dgm:pt modelId="{4C24A1C1-32B8-471C-8883-9740700D12A1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sv-SE" sz="1800" dirty="0" smtClean="0">
              <a:latin typeface="+mj-lt"/>
            </a:rPr>
            <a:t>NLP –</a:t>
          </a:r>
          <a:br>
            <a:rPr lang="sv-SE" sz="1800" dirty="0" smtClean="0">
              <a:latin typeface="+mj-lt"/>
            </a:rPr>
          </a:br>
          <a:r>
            <a:rPr lang="sv-SE" sz="1400" dirty="0" err="1" smtClean="0">
              <a:latin typeface="+mj-lt"/>
            </a:rPr>
            <a:t>Terminology</a:t>
          </a:r>
          <a:r>
            <a:rPr lang="sv-SE" sz="1400" dirty="0" smtClean="0">
              <a:latin typeface="+mj-lt"/>
            </a:rPr>
            <a:t> </a:t>
          </a:r>
        </a:p>
        <a:p>
          <a:r>
            <a:rPr lang="sv-SE" sz="1400" dirty="0" err="1" smtClean="0">
              <a:latin typeface="+mj-lt"/>
            </a:rPr>
            <a:t>Extraction</a:t>
          </a:r>
          <a:endParaRPr lang="en-US" sz="1400" dirty="0">
            <a:latin typeface="+mj-lt"/>
          </a:endParaRPr>
        </a:p>
      </dgm:t>
    </dgm:pt>
    <dgm:pt modelId="{7061858D-EFA1-47C5-9FCB-69B881D92F48}" type="parTrans" cxnId="{B7DB02A0-7E3F-4925-905F-3BE557268631}">
      <dgm:prSet/>
      <dgm:spPr/>
      <dgm:t>
        <a:bodyPr/>
        <a:lstStyle/>
        <a:p>
          <a:endParaRPr lang="en-US" sz="1800"/>
        </a:p>
      </dgm:t>
    </dgm:pt>
    <dgm:pt modelId="{E6D39292-7DFE-4174-8F54-EEE34E21E47E}" type="sibTrans" cxnId="{B7DB02A0-7E3F-4925-905F-3BE557268631}">
      <dgm:prSet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7DB80DE7-68E8-48FE-85B6-16EF323ADF31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sv-SE" sz="1800" dirty="0" err="1" smtClean="0">
              <a:latin typeface="+mj-lt"/>
            </a:rPr>
            <a:t>Relate</a:t>
          </a:r>
          <a:r>
            <a:rPr lang="sv-SE" sz="1800" dirty="0" smtClean="0">
              <a:latin typeface="+mj-lt"/>
            </a:rPr>
            <a:t> terms –</a:t>
          </a:r>
        </a:p>
        <a:p>
          <a:r>
            <a:rPr lang="sv-SE" sz="1400" dirty="0" smtClean="0">
              <a:latin typeface="+mj-lt"/>
            </a:rPr>
            <a:t>Co-</a:t>
          </a:r>
          <a:r>
            <a:rPr lang="sv-SE" sz="1400" dirty="0" err="1" smtClean="0">
              <a:latin typeface="+mj-lt"/>
            </a:rPr>
            <a:t>occurrence</a:t>
          </a:r>
          <a:r>
            <a:rPr lang="sv-SE" sz="1400" dirty="0" smtClean="0">
              <a:latin typeface="+mj-lt"/>
            </a:rPr>
            <a:t> Graph</a:t>
          </a:r>
          <a:endParaRPr lang="en-US" sz="1400" dirty="0">
            <a:latin typeface="+mj-lt"/>
          </a:endParaRPr>
        </a:p>
      </dgm:t>
    </dgm:pt>
    <dgm:pt modelId="{4C8CC49F-2796-4F4B-8419-BC6BFDC83C9D}" type="parTrans" cxnId="{AF663E0D-A716-47A5-BD43-898414E3B3D4}">
      <dgm:prSet/>
      <dgm:spPr/>
      <dgm:t>
        <a:bodyPr/>
        <a:lstStyle/>
        <a:p>
          <a:endParaRPr lang="en-US" sz="1800"/>
        </a:p>
      </dgm:t>
    </dgm:pt>
    <dgm:pt modelId="{80D44F69-95B1-4B18-8713-66C249F81268}" type="sibTrans" cxnId="{AF663E0D-A716-47A5-BD43-898414E3B3D4}">
      <dgm:prSet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79B00AF-B7B1-4C81-A051-A4B4DA4B42A2}">
      <dgm:prSet phldrT="[Text]" custT="1"/>
      <dgm:spPr>
        <a:noFill/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sv-SE" sz="1800" dirty="0" err="1" smtClean="0">
              <a:latin typeface="+mj-lt"/>
            </a:rPr>
            <a:t>Find</a:t>
          </a:r>
          <a:r>
            <a:rPr lang="sv-SE" sz="1800" dirty="0" smtClean="0">
              <a:latin typeface="+mj-lt"/>
            </a:rPr>
            <a:t> WS –</a:t>
          </a:r>
        </a:p>
        <a:p>
          <a:r>
            <a:rPr lang="sv-SE" sz="1400" dirty="0" err="1" smtClean="0">
              <a:latin typeface="+mj-lt"/>
            </a:rPr>
            <a:t>Clustering</a:t>
          </a:r>
          <a:endParaRPr lang="en-US" sz="1400" dirty="0">
            <a:latin typeface="+mj-lt"/>
          </a:endParaRPr>
        </a:p>
      </dgm:t>
    </dgm:pt>
    <dgm:pt modelId="{E6379A62-D06D-4F5F-9CD0-FB6B8B36CA95}" type="parTrans" cxnId="{43607A1F-C608-4F72-968A-52A2869C6E8D}">
      <dgm:prSet/>
      <dgm:spPr/>
      <dgm:t>
        <a:bodyPr/>
        <a:lstStyle/>
        <a:p>
          <a:endParaRPr lang="en-US" sz="1800"/>
        </a:p>
      </dgm:t>
    </dgm:pt>
    <dgm:pt modelId="{D48441B6-18CE-4F1D-BC0D-9B3F0839CDE0}" type="sibTrans" cxnId="{43607A1F-C608-4F72-968A-52A2869C6E8D}">
      <dgm:prSet/>
      <dgm:spPr/>
      <dgm:t>
        <a:bodyPr/>
        <a:lstStyle/>
        <a:p>
          <a:endParaRPr lang="en-US" sz="1800"/>
        </a:p>
      </dgm:t>
    </dgm:pt>
    <dgm:pt modelId="{7F164EB4-0F3C-4C69-BE2F-240C87CC6DD5}" type="pres">
      <dgm:prSet presAssocID="{F63385F1-C340-493E-A5B2-A46F4413E593}" presName="Name0" presStyleCnt="0">
        <dgm:presLayoutVars>
          <dgm:dir/>
          <dgm:animLvl val="lvl"/>
          <dgm:resizeHandles val="exact"/>
        </dgm:presLayoutVars>
      </dgm:prSet>
      <dgm:spPr/>
    </dgm:pt>
    <dgm:pt modelId="{76CF5A55-E467-4E2A-8597-928F677D074D}" type="pres">
      <dgm:prSet presAssocID="{C79B00AF-B7B1-4C81-A051-A4B4DA4B42A2}" presName="boxAndChildren" presStyleCnt="0"/>
      <dgm:spPr/>
    </dgm:pt>
    <dgm:pt modelId="{FE164B57-8AA5-46CF-8923-1654A2A8AC9C}" type="pres">
      <dgm:prSet presAssocID="{C79B00AF-B7B1-4C81-A051-A4B4DA4B42A2}" presName="parentTextBox" presStyleLbl="node1" presStyleIdx="0" presStyleCnt="3"/>
      <dgm:spPr/>
      <dgm:t>
        <a:bodyPr/>
        <a:lstStyle/>
        <a:p>
          <a:endParaRPr lang="sv-SE"/>
        </a:p>
      </dgm:t>
    </dgm:pt>
    <dgm:pt modelId="{FFC28D62-59CE-426C-9B1A-5F8CF2A40432}" type="pres">
      <dgm:prSet presAssocID="{80D44F69-95B1-4B18-8713-66C249F81268}" presName="sp" presStyleCnt="0"/>
      <dgm:spPr/>
    </dgm:pt>
    <dgm:pt modelId="{ABDE89AC-F4A9-4074-AAF3-E102762FA9B2}" type="pres">
      <dgm:prSet presAssocID="{7DB80DE7-68E8-48FE-85B6-16EF323ADF31}" presName="arrowAndChildren" presStyleCnt="0"/>
      <dgm:spPr/>
    </dgm:pt>
    <dgm:pt modelId="{08A4F2F8-D592-4C1C-A5EA-EE494D92BDF5}" type="pres">
      <dgm:prSet presAssocID="{7DB80DE7-68E8-48FE-85B6-16EF323ADF31}" presName="parentTextArrow" presStyleLbl="node1" presStyleIdx="1" presStyleCnt="3"/>
      <dgm:spPr/>
      <dgm:t>
        <a:bodyPr/>
        <a:lstStyle/>
        <a:p>
          <a:endParaRPr lang="sv-SE"/>
        </a:p>
      </dgm:t>
    </dgm:pt>
    <dgm:pt modelId="{7051632D-01E1-4DF0-BEAA-DECBEBCA99D1}" type="pres">
      <dgm:prSet presAssocID="{E6D39292-7DFE-4174-8F54-EEE34E21E47E}" presName="sp" presStyleCnt="0"/>
      <dgm:spPr/>
    </dgm:pt>
    <dgm:pt modelId="{08D5EF05-B307-4A1E-9D57-7B6D02765395}" type="pres">
      <dgm:prSet presAssocID="{4C24A1C1-32B8-471C-8883-9740700D12A1}" presName="arrowAndChildren" presStyleCnt="0"/>
      <dgm:spPr/>
    </dgm:pt>
    <dgm:pt modelId="{925F4B43-0907-447B-AC3E-6851CF9AD015}" type="pres">
      <dgm:prSet presAssocID="{4C24A1C1-32B8-471C-8883-9740700D12A1}" presName="parentTextArrow" presStyleLbl="node1" presStyleIdx="2" presStyleCnt="3" custLinFactNeighborX="-2941"/>
      <dgm:spPr/>
      <dgm:t>
        <a:bodyPr/>
        <a:lstStyle/>
        <a:p>
          <a:endParaRPr lang="sv-SE"/>
        </a:p>
      </dgm:t>
    </dgm:pt>
  </dgm:ptLst>
  <dgm:cxnLst>
    <dgm:cxn modelId="{AF663E0D-A716-47A5-BD43-898414E3B3D4}" srcId="{F63385F1-C340-493E-A5B2-A46F4413E593}" destId="{7DB80DE7-68E8-48FE-85B6-16EF323ADF31}" srcOrd="1" destOrd="0" parTransId="{4C8CC49F-2796-4F4B-8419-BC6BFDC83C9D}" sibTransId="{80D44F69-95B1-4B18-8713-66C249F81268}"/>
    <dgm:cxn modelId="{58526778-23C2-43F3-8E52-CBEC506B6BEE}" type="presOf" srcId="{F63385F1-C340-493E-A5B2-A46F4413E593}" destId="{7F164EB4-0F3C-4C69-BE2F-240C87CC6DD5}" srcOrd="0" destOrd="0" presId="urn:microsoft.com/office/officeart/2005/8/layout/process4"/>
    <dgm:cxn modelId="{9CAAFB14-C3F0-46DE-8FC7-2556A3485736}" type="presOf" srcId="{C79B00AF-B7B1-4C81-A051-A4B4DA4B42A2}" destId="{FE164B57-8AA5-46CF-8923-1654A2A8AC9C}" srcOrd="0" destOrd="0" presId="urn:microsoft.com/office/officeart/2005/8/layout/process4"/>
    <dgm:cxn modelId="{43607A1F-C608-4F72-968A-52A2869C6E8D}" srcId="{F63385F1-C340-493E-A5B2-A46F4413E593}" destId="{C79B00AF-B7B1-4C81-A051-A4B4DA4B42A2}" srcOrd="2" destOrd="0" parTransId="{E6379A62-D06D-4F5F-9CD0-FB6B8B36CA95}" sibTransId="{D48441B6-18CE-4F1D-BC0D-9B3F0839CDE0}"/>
    <dgm:cxn modelId="{EB5F83F2-BF3B-4EAD-AA73-50C45F3C30BF}" type="presOf" srcId="{4C24A1C1-32B8-471C-8883-9740700D12A1}" destId="{925F4B43-0907-447B-AC3E-6851CF9AD015}" srcOrd="0" destOrd="0" presId="urn:microsoft.com/office/officeart/2005/8/layout/process4"/>
    <dgm:cxn modelId="{4379F21A-5BEF-49B3-8EB0-1BD2EA33D382}" type="presOf" srcId="{7DB80DE7-68E8-48FE-85B6-16EF323ADF31}" destId="{08A4F2F8-D592-4C1C-A5EA-EE494D92BDF5}" srcOrd="0" destOrd="0" presId="urn:microsoft.com/office/officeart/2005/8/layout/process4"/>
    <dgm:cxn modelId="{B7DB02A0-7E3F-4925-905F-3BE557268631}" srcId="{F63385F1-C340-493E-A5B2-A46F4413E593}" destId="{4C24A1C1-32B8-471C-8883-9740700D12A1}" srcOrd="0" destOrd="0" parTransId="{7061858D-EFA1-47C5-9FCB-69B881D92F48}" sibTransId="{E6D39292-7DFE-4174-8F54-EEE34E21E47E}"/>
    <dgm:cxn modelId="{CBDD9C30-4156-41BF-826A-5D07ECCB038E}" type="presParOf" srcId="{7F164EB4-0F3C-4C69-BE2F-240C87CC6DD5}" destId="{76CF5A55-E467-4E2A-8597-928F677D074D}" srcOrd="0" destOrd="0" presId="urn:microsoft.com/office/officeart/2005/8/layout/process4"/>
    <dgm:cxn modelId="{2D4447EC-97EF-4488-859E-9BC81CBA000F}" type="presParOf" srcId="{76CF5A55-E467-4E2A-8597-928F677D074D}" destId="{FE164B57-8AA5-46CF-8923-1654A2A8AC9C}" srcOrd="0" destOrd="0" presId="urn:microsoft.com/office/officeart/2005/8/layout/process4"/>
    <dgm:cxn modelId="{7006C5C7-5DF3-433C-8B21-C2789BBC9814}" type="presParOf" srcId="{7F164EB4-0F3C-4C69-BE2F-240C87CC6DD5}" destId="{FFC28D62-59CE-426C-9B1A-5F8CF2A40432}" srcOrd="1" destOrd="0" presId="urn:microsoft.com/office/officeart/2005/8/layout/process4"/>
    <dgm:cxn modelId="{F3208B46-02AE-4198-BCAD-ECA9FB199B9D}" type="presParOf" srcId="{7F164EB4-0F3C-4C69-BE2F-240C87CC6DD5}" destId="{ABDE89AC-F4A9-4074-AAF3-E102762FA9B2}" srcOrd="2" destOrd="0" presId="urn:microsoft.com/office/officeart/2005/8/layout/process4"/>
    <dgm:cxn modelId="{CEE57E1D-78FC-4F79-BCED-4CC54E3E85A9}" type="presParOf" srcId="{ABDE89AC-F4A9-4074-AAF3-E102762FA9B2}" destId="{08A4F2F8-D592-4C1C-A5EA-EE494D92BDF5}" srcOrd="0" destOrd="0" presId="urn:microsoft.com/office/officeart/2005/8/layout/process4"/>
    <dgm:cxn modelId="{6DEF97C9-B22C-49F6-8219-42ED1C736AE2}" type="presParOf" srcId="{7F164EB4-0F3C-4C69-BE2F-240C87CC6DD5}" destId="{7051632D-01E1-4DF0-BEAA-DECBEBCA99D1}" srcOrd="3" destOrd="0" presId="urn:microsoft.com/office/officeart/2005/8/layout/process4"/>
    <dgm:cxn modelId="{6AEEFFBF-5D81-47D1-BD5B-1EEAC7507200}" type="presParOf" srcId="{7F164EB4-0F3C-4C69-BE2F-240C87CC6DD5}" destId="{08D5EF05-B307-4A1E-9D57-7B6D02765395}" srcOrd="4" destOrd="0" presId="urn:microsoft.com/office/officeart/2005/8/layout/process4"/>
    <dgm:cxn modelId="{60646661-21D2-49F8-8418-BEC7B89A246A}" type="presParOf" srcId="{08D5EF05-B307-4A1E-9D57-7B6D02765395}" destId="{925F4B43-0907-447B-AC3E-6851CF9AD0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083DC-0581-471C-B828-A3F9B854F88D}">
      <dsp:nvSpPr>
        <dsp:cNvPr id="0" name=""/>
        <dsp:cNvSpPr/>
      </dsp:nvSpPr>
      <dsp:spPr>
        <a:xfrm rot="16200000">
          <a:off x="-878295" y="878295"/>
          <a:ext cx="3024336" cy="1267744"/>
        </a:xfrm>
        <a:prstGeom prst="flowChartManualOperation">
          <a:avLst/>
        </a:prstGeom>
        <a:noFill/>
        <a:ln>
          <a:solidFill>
            <a:schemeClr val="bg1">
              <a:lumMod val="50000"/>
            </a:schemeClr>
          </a:solidFill>
          <a:prstDash val="sysDash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baseline="-25000" dirty="0"/>
        </a:p>
      </dsp:txBody>
      <dsp:txXfrm rot="16200000">
        <a:off x="-878295" y="878295"/>
        <a:ext cx="3024336" cy="1267744"/>
      </dsp:txXfrm>
    </dsp:sp>
    <dsp:sp modelId="{3C8F9F26-2F4C-4CDD-9684-A0E030C6C503}">
      <dsp:nvSpPr>
        <dsp:cNvPr id="0" name=""/>
        <dsp:cNvSpPr/>
      </dsp:nvSpPr>
      <dsp:spPr>
        <a:xfrm rot="16200000">
          <a:off x="482348" y="878295"/>
          <a:ext cx="3024336" cy="1267744"/>
        </a:xfrm>
        <a:prstGeom prst="flowChartManualOperation">
          <a:avLst/>
        </a:prstGeom>
        <a:noFill/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baseline="-25000" dirty="0"/>
        </a:p>
      </dsp:txBody>
      <dsp:txXfrm rot="16200000">
        <a:off x="482348" y="878295"/>
        <a:ext cx="3024336" cy="1267744"/>
      </dsp:txXfrm>
    </dsp:sp>
    <dsp:sp modelId="{CD4CFF7B-A9B2-4482-9D27-B3E3099DE1BD}">
      <dsp:nvSpPr>
        <dsp:cNvPr id="0" name=""/>
        <dsp:cNvSpPr/>
      </dsp:nvSpPr>
      <dsp:spPr>
        <a:xfrm rot="16200000">
          <a:off x="1848329" y="878295"/>
          <a:ext cx="3024336" cy="1267744"/>
        </a:xfrm>
        <a:prstGeom prst="flowChartManualOperation">
          <a:avLst/>
        </a:prstGeom>
        <a:noFill/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baseline="-25000" dirty="0"/>
        </a:p>
      </dsp:txBody>
      <dsp:txXfrm rot="16200000">
        <a:off x="1848329" y="878295"/>
        <a:ext cx="3024336" cy="12677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BCE79-5ABC-4577-841D-BA8323860C9A}">
      <dsp:nvSpPr>
        <dsp:cNvPr id="0" name=""/>
        <dsp:cNvSpPr/>
      </dsp:nvSpPr>
      <dsp:spPr>
        <a:xfrm>
          <a:off x="4121" y="638313"/>
          <a:ext cx="2463925" cy="98557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b="0" kern="1200" dirty="0" smtClean="0">
              <a:solidFill>
                <a:srgbClr val="002060"/>
              </a:solidFill>
              <a:latin typeface="+mj-lt"/>
            </a:rPr>
            <a:t>Find WS from different time  periods</a:t>
          </a:r>
          <a:endParaRPr lang="en-US" sz="1700" b="0" kern="1200" dirty="0">
            <a:solidFill>
              <a:srgbClr val="002060"/>
            </a:solidFill>
            <a:latin typeface="+mj-lt"/>
          </a:endParaRPr>
        </a:p>
      </dsp:txBody>
      <dsp:txXfrm>
        <a:off x="4121" y="638313"/>
        <a:ext cx="2463925" cy="985570"/>
      </dsp:txXfrm>
    </dsp:sp>
    <dsp:sp modelId="{16922223-B47D-4594-903F-DDE535788456}">
      <dsp:nvSpPr>
        <dsp:cNvPr id="0" name=""/>
        <dsp:cNvSpPr/>
      </dsp:nvSpPr>
      <dsp:spPr>
        <a:xfrm>
          <a:off x="2221654" y="638313"/>
          <a:ext cx="2463925" cy="98557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b="0" kern="1200" dirty="0" smtClean="0">
              <a:solidFill>
                <a:srgbClr val="002060"/>
              </a:solidFill>
              <a:latin typeface="+mj-lt"/>
            </a:rPr>
            <a:t>Find WS changes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221654" y="638313"/>
        <a:ext cx="2463925" cy="985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64B57-8AA5-46CF-8923-1654A2A8AC9C}">
      <dsp:nvSpPr>
        <dsp:cNvPr id="0" name=""/>
        <dsp:cNvSpPr/>
      </dsp:nvSpPr>
      <dsp:spPr>
        <a:xfrm>
          <a:off x="0" y="2656979"/>
          <a:ext cx="2448272" cy="872080"/>
        </a:xfrm>
        <a:prstGeom prst="rect">
          <a:avLst/>
        </a:prstGeom>
        <a:noFill/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latin typeface="+mj-lt"/>
            </a:rPr>
            <a:t>Find</a:t>
          </a:r>
          <a:r>
            <a:rPr lang="sv-SE" sz="1800" kern="1200" dirty="0" smtClean="0">
              <a:latin typeface="+mj-lt"/>
            </a:rPr>
            <a:t> WS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>
              <a:latin typeface="+mj-lt"/>
            </a:rPr>
            <a:t>Clustering</a:t>
          </a:r>
          <a:endParaRPr lang="en-US" sz="1400" kern="1200" dirty="0">
            <a:latin typeface="+mj-lt"/>
          </a:endParaRPr>
        </a:p>
      </dsp:txBody>
      <dsp:txXfrm>
        <a:off x="0" y="2656979"/>
        <a:ext cx="2448272" cy="872080"/>
      </dsp:txXfrm>
    </dsp:sp>
    <dsp:sp modelId="{08A4F2F8-D592-4C1C-A5EA-EE494D92BDF5}">
      <dsp:nvSpPr>
        <dsp:cNvPr id="0" name=""/>
        <dsp:cNvSpPr/>
      </dsp:nvSpPr>
      <dsp:spPr>
        <a:xfrm rot="10800000">
          <a:off x="0" y="1328801"/>
          <a:ext cx="2448272" cy="1341259"/>
        </a:xfrm>
        <a:prstGeom prst="upArrowCallout">
          <a:avLst/>
        </a:prstGeom>
        <a:noFill/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err="1" smtClean="0">
              <a:latin typeface="+mj-lt"/>
            </a:rPr>
            <a:t>Relate</a:t>
          </a:r>
          <a:r>
            <a:rPr lang="sv-SE" sz="1800" kern="1200" dirty="0" smtClean="0">
              <a:latin typeface="+mj-lt"/>
            </a:rPr>
            <a:t> terms –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>
              <a:latin typeface="+mj-lt"/>
            </a:rPr>
            <a:t>Co-</a:t>
          </a:r>
          <a:r>
            <a:rPr lang="sv-SE" sz="1400" kern="1200" dirty="0" err="1" smtClean="0">
              <a:latin typeface="+mj-lt"/>
            </a:rPr>
            <a:t>occurrence</a:t>
          </a:r>
          <a:r>
            <a:rPr lang="sv-SE" sz="1400" kern="1200" dirty="0" smtClean="0">
              <a:latin typeface="+mj-lt"/>
            </a:rPr>
            <a:t> Graph</a:t>
          </a:r>
          <a:endParaRPr lang="en-US" sz="1400" kern="1200" dirty="0">
            <a:latin typeface="+mj-lt"/>
          </a:endParaRPr>
        </a:p>
      </dsp:txBody>
      <dsp:txXfrm rot="10800000">
        <a:off x="0" y="1328801"/>
        <a:ext cx="2448272" cy="1341259"/>
      </dsp:txXfrm>
    </dsp:sp>
    <dsp:sp modelId="{925F4B43-0907-447B-AC3E-6851CF9AD015}">
      <dsp:nvSpPr>
        <dsp:cNvPr id="0" name=""/>
        <dsp:cNvSpPr/>
      </dsp:nvSpPr>
      <dsp:spPr>
        <a:xfrm rot="10800000">
          <a:off x="0" y="623"/>
          <a:ext cx="2448272" cy="1341259"/>
        </a:xfrm>
        <a:prstGeom prst="upArrowCallout">
          <a:avLst/>
        </a:prstGeom>
        <a:noFill/>
        <a:ln>
          <a:solidFill>
            <a:schemeClr val="bg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>
              <a:latin typeface="+mj-lt"/>
            </a:rPr>
            <a:t>NLP –</a:t>
          </a:r>
          <a:br>
            <a:rPr lang="sv-SE" sz="1800" kern="1200" dirty="0" smtClean="0">
              <a:latin typeface="+mj-lt"/>
            </a:rPr>
          </a:br>
          <a:r>
            <a:rPr lang="sv-SE" sz="1400" kern="1200" dirty="0" err="1" smtClean="0">
              <a:latin typeface="+mj-lt"/>
            </a:rPr>
            <a:t>Terminology</a:t>
          </a:r>
          <a:r>
            <a:rPr lang="sv-SE" sz="1400" kern="1200" dirty="0" smtClean="0">
              <a:latin typeface="+mj-lt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err="1" smtClean="0">
              <a:latin typeface="+mj-lt"/>
            </a:rPr>
            <a:t>Extraction</a:t>
          </a:r>
          <a:endParaRPr lang="en-US" sz="1400" kern="1200" dirty="0">
            <a:latin typeface="+mj-lt"/>
          </a:endParaRPr>
        </a:p>
      </dsp:txBody>
      <dsp:txXfrm rot="10800000">
        <a:off x="0" y="623"/>
        <a:ext cx="2448272" cy="134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9773-6FF2-4BFB-A748-DA19657E10A6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0B46-17C3-4585-A258-9577D96FF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04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36DB4-D392-429A-96D1-A0B399D958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68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sv-SE" b="1" smtClean="0">
                <a:latin typeface="Times New Roman" pitchFamily="18" charset="0"/>
              </a:rPr>
              <a:t>TASK 2</a:t>
            </a:r>
            <a:r>
              <a:rPr lang="sv-SE" smtClean="0">
                <a:latin typeface="Times New Roman" pitchFamily="18" charset="0"/>
              </a:rPr>
              <a:t/>
            </a:r>
            <a:br>
              <a:rPr lang="sv-SE" smtClean="0">
                <a:latin typeface="Times New Roman" pitchFamily="18" charset="0"/>
              </a:rPr>
            </a:br>
            <a:r>
              <a:rPr lang="sv-SE" smtClean="0">
                <a:latin typeface="Times New Roman" pitchFamily="18" charset="0"/>
              </a:rPr>
              <a:t>When we have completed the first step we have the technology for detecting word senses from one point in time.</a:t>
            </a:r>
          </a:p>
          <a:p>
            <a:r>
              <a:rPr lang="sv-SE" smtClean="0">
                <a:latin typeface="Times New Roman" pitchFamily="18" charset="0"/>
              </a:rPr>
              <a:t>Then we do this for several collections with some distance. </a:t>
            </a:r>
          </a:p>
          <a:p>
            <a:r>
              <a:rPr lang="sv-SE" smtClean="0">
                <a:latin typeface="Times New Roman" pitchFamily="18" charset="0"/>
              </a:rPr>
              <a:t>And then comes the second step which is to compare the descriptions of words in order to find the evolution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693"/>
            <a:fld id="{42B95C85-E8BE-4FF2-9DF2-A025942C1E05}" type="slidenum">
              <a:rPr lang="de-DE" smtClean="0">
                <a:latin typeface="Times"/>
              </a:rPr>
              <a:pPr defTabSz="905693"/>
              <a:t>17</a:t>
            </a:fld>
            <a:endParaRPr lang="de-DE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are current knowledge, and</a:t>
            </a:r>
            <a:r>
              <a:rPr lang="sv-SE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therefore people can help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5175-A245-4D99-9BBA-26FF742EA6A4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15175-A245-4D99-9BBA-26FF742EA6A4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76210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951E-B6B7-40D8-9DC5-998FAD33F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134679"/>
      </p:ext>
    </p:extLst>
  </p:cSld>
  <p:clrMapOvr>
    <a:masterClrMapping/>
  </p:clrMapOvr>
  <p:transition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36625"/>
            <a:ext cx="1943100" cy="353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36625"/>
            <a:ext cx="5676900" cy="353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D6BDB-A72C-4350-880A-1A45E87CB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516625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A194D-1C36-4279-9DF2-E4ADEC88F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3207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AB4A-ABDF-4C46-9909-020237550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815340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80728"/>
            <a:ext cx="3812232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3740224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A357-2F44-4311-845C-7629485ED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165686"/>
      </p:ext>
    </p:extLst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A194D-1C36-4279-9DF2-E4ADEC88F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6005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313D-6E06-4EA5-B121-95B8868152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413548"/>
      </p:ext>
    </p:extLst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7007-5C30-4917-99D3-7EEBE871BA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497025"/>
      </p:ext>
    </p:extLst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12B4-CF17-4B14-8B4D-7AAC39688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863809"/>
      </p:ext>
    </p:extLst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Arial" charset="0"/>
              </a:rPr>
              <a:t>Click icon to add picture</a:t>
            </a:r>
            <a:endParaRPr lang="en-GB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421C-36C7-4684-80DB-3A5F78A793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281887"/>
      </p:ext>
    </p:extLst>
  </p:cSld>
  <p:clrMapOvr>
    <a:masterClrMapping/>
  </p:clrMapOvr>
  <p:transition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6632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052736"/>
            <a:ext cx="769627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charset="0"/>
              </a:rPr>
              <a:t>Second 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56377" y="6467474"/>
            <a:ext cx="730424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C6AEA929-4804-4A23-B781-A018DD366A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013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609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652" b="13373"/>
          <a:stretch>
            <a:fillRect/>
          </a:stretch>
        </p:blipFill>
        <p:spPr bwMode="auto">
          <a:xfrm>
            <a:off x="6357938" y="6000750"/>
            <a:ext cx="2489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1435100" y="6108700"/>
            <a:ext cx="5092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dirty="0" smtClean="0"/>
              <a:t>Semantic Digital Archives (SDA), 26th September 2013</a:t>
            </a:r>
            <a:endParaRPr lang="en-US" sz="16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460500" y="6438900"/>
            <a:ext cx="7386638" cy="57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17500" y="876300"/>
            <a:ext cx="852963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19100" indent="38100" algn="l" rtl="0" eaLnBrk="1" fontAlgn="base" hangingPunct="1">
        <a:spcBef>
          <a:spcPts val="7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76300" indent="38100" algn="l" rtl="0" eaLnBrk="1" fontAlgn="base" hangingPunct="1">
        <a:spcBef>
          <a:spcPts val="6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33500" indent="38100" algn="l" rtl="0" eaLnBrk="1" fontAlgn="base" hangingPunct="1">
        <a:spcBef>
          <a:spcPts val="5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790700" indent="38100" algn="l" rtl="0" eaLnBrk="1" fontAlgn="base" hangingPunct="1">
        <a:spcBef>
          <a:spcPts val="5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479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585858"/>
          </a:solidFill>
          <a:latin typeface="+mn-lt"/>
          <a:ea typeface="+mn-ea"/>
          <a:cs typeface="+mn-cs"/>
          <a:sym typeface="Arial" charset="0"/>
        </a:defRPr>
      </a:lvl6pPr>
      <a:lvl7pPr marL="27051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585858"/>
          </a:solidFill>
          <a:latin typeface="+mn-lt"/>
          <a:ea typeface="+mn-ea"/>
          <a:cs typeface="+mn-cs"/>
          <a:sym typeface="Arial" charset="0"/>
        </a:defRPr>
      </a:lvl7pPr>
      <a:lvl8pPr marL="31623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585858"/>
          </a:solidFill>
          <a:latin typeface="+mn-lt"/>
          <a:ea typeface="+mn-ea"/>
          <a:cs typeface="+mn-cs"/>
          <a:sym typeface="Arial" charset="0"/>
        </a:defRPr>
      </a:lvl8pPr>
      <a:lvl9pPr marL="36195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585858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jpeg"/><Relationship Id="rId3" Type="http://schemas.openxmlformats.org/officeDocument/2006/relationships/hyperlink" Target="mailto:nina.tahmasebi@chalmers.se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29.png"/><Relationship Id="rId10" Type="http://schemas.openxmlformats.org/officeDocument/2006/relationships/image" Target="../media/image31.jpeg"/><Relationship Id="rId4" Type="http://schemas.openxmlformats.org/officeDocument/2006/relationships/hyperlink" Target="mailto:risse@l3s.de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b="1" noProof="0" dirty="0"/>
              <a:t>The Role of Language Evolution in </a:t>
            </a:r>
            <a:r>
              <a:rPr lang="en-US" b="1" noProof="0" dirty="0" smtClean="0"/>
              <a:t>Digital Archives</a:t>
            </a:r>
            <a:endParaRPr lang="en-US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1431"/>
            <a:ext cx="752088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noProof="0" dirty="0"/>
              <a:t>Nina </a:t>
            </a:r>
            <a:r>
              <a:rPr lang="en-US" sz="2800" noProof="0" dirty="0" err="1" smtClean="0"/>
              <a:t>Tahmasebi</a:t>
            </a:r>
            <a:r>
              <a:rPr lang="en-US" sz="2800" noProof="0" smtClean="0"/>
              <a:t>, </a:t>
            </a:r>
            <a:r>
              <a:rPr lang="en-US" sz="2800" noProof="0"/>
              <a:t>Chalmers </a:t>
            </a:r>
            <a:r>
              <a:rPr lang="en-US" sz="2800" noProof="0" smtClean="0"/>
              <a:t>Univ. of Technology</a:t>
            </a:r>
          </a:p>
          <a:p>
            <a:pPr algn="l"/>
            <a:r>
              <a:rPr lang="en-US" sz="2800" u="sng" noProof="0"/>
              <a:t>Thomas </a:t>
            </a:r>
            <a:r>
              <a:rPr lang="en-US" sz="2800" u="sng" noProof="0" smtClean="0"/>
              <a:t>Risse</a:t>
            </a:r>
            <a:r>
              <a:rPr lang="en-US" sz="2800" noProof="0" smtClean="0"/>
              <a:t>, </a:t>
            </a:r>
            <a:r>
              <a:rPr lang="en-US" sz="2800" noProof="0"/>
              <a:t>L3S Research </a:t>
            </a:r>
            <a:r>
              <a:rPr lang="en-US" sz="2800" noProof="0" smtClean="0"/>
              <a:t>Center</a:t>
            </a:r>
          </a:p>
          <a:p>
            <a:pPr algn="l"/>
            <a:r>
              <a:rPr lang="en-US" sz="2000" noProof="0" smtClean="0"/>
              <a:t>3rd International Workshop on Semantic Digital Archives (SDA) </a:t>
            </a:r>
          </a:p>
          <a:p>
            <a:pPr algn="l"/>
            <a:r>
              <a:rPr lang="en-US" sz="2000" noProof="0" smtClean="0"/>
              <a:t>26th September 2013 in Valetta, Malta </a:t>
            </a:r>
          </a:p>
          <a:p>
            <a:pPr algn="l"/>
            <a:endParaRPr lang="en-US" noProof="0" smtClean="0"/>
          </a:p>
          <a:p>
            <a:pPr algn="l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3098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Problem 2 – Interpreting</a:t>
            </a:r>
            <a:endParaRPr lang="en-US" noProof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49612" y="2852936"/>
            <a:ext cx="1783934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7904" y="1844824"/>
            <a:ext cx="23113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 smtClean="0">
                <a:latin typeface="+mj-lt"/>
              </a:rPr>
              <a:t>Exploring</a:t>
            </a:r>
          </a:p>
          <a:p>
            <a:r>
              <a:rPr lang="sv-SE" sz="2000" i="1" dirty="0" smtClean="0">
                <a:latin typeface="+mj-lt"/>
              </a:rPr>
              <a:t>The Times Archive</a:t>
            </a:r>
          </a:p>
          <a:p>
            <a:r>
              <a:rPr lang="sv-SE" sz="2000" i="1" dirty="0" smtClean="0">
                <a:latin typeface="+mj-lt"/>
              </a:rPr>
              <a:t>(1785-.1985)</a:t>
            </a:r>
            <a:endParaRPr lang="sv-SE" sz="2000" i="1" dirty="0">
              <a:latin typeface="+mj-lt"/>
            </a:endParaRPr>
          </a:p>
        </p:txBody>
      </p:sp>
      <p:pic>
        <p:nvPicPr>
          <p:cNvPr id="9" name="Picture 8" descr="http://t2.gstatic.com/images?q=tbn:ANd9GcSSHXkKV8q4LqOQRS__zBgQds-oovd0AXYG_a0teIMS5hHSK9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920" y="2817566"/>
            <a:ext cx="2269519" cy="1604223"/>
          </a:xfrm>
          <a:prstGeom prst="rect">
            <a:avLst/>
          </a:prstGeom>
          <a:noFill/>
        </p:spPr>
      </p:pic>
      <p:pic>
        <p:nvPicPr>
          <p:cNvPr id="11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9" y="2689551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3" y="3131500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99" y="2664787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11" y="3204690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" y="3629023"/>
            <a:ext cx="856591" cy="552421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16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52" y="3436554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3" y="3767809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39" y="2855290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02" y="3841026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75" y="3204691"/>
            <a:ext cx="856591" cy="55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5364088" y="4100715"/>
            <a:ext cx="856591" cy="552421"/>
            <a:chOff x="240804" y="2665896"/>
            <a:chExt cx="1126149" cy="692376"/>
          </a:xfrm>
        </p:grpSpPr>
        <p:pic>
          <p:nvPicPr>
            <p:cNvPr id="25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4" y="2665896"/>
              <a:ext cx="1126149" cy="6923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40804" y="2673051"/>
              <a:ext cx="1126149" cy="685221"/>
            </a:xfrm>
            <a:prstGeom prst="rect">
              <a:avLst/>
            </a:prstGeom>
            <a:noFill/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3059832" y="4379780"/>
            <a:ext cx="2304256" cy="896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9405" r="2144"/>
          <a:stretch/>
        </p:blipFill>
        <p:spPr bwMode="auto">
          <a:xfrm>
            <a:off x="493517" y="4586197"/>
            <a:ext cx="2648325" cy="4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059832" y="4365104"/>
            <a:ext cx="3416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i="1" dirty="0" smtClean="0">
                <a:latin typeface="+mj-lt"/>
              </a:rPr>
              <a:t>Interesting article</a:t>
            </a:r>
          </a:p>
          <a:p>
            <a:r>
              <a:rPr lang="sv-SE" sz="2000" i="1" dirty="0" smtClean="0">
                <a:latin typeface="+mj-lt"/>
              </a:rPr>
              <a:t>about an opera performance</a:t>
            </a:r>
          </a:p>
          <a:p>
            <a:r>
              <a:rPr lang="sv-SE" sz="2000" i="1" dirty="0" smtClean="0">
                <a:latin typeface="+mj-lt"/>
              </a:rPr>
              <a:t>from 1787</a:t>
            </a:r>
          </a:p>
        </p:txBody>
      </p:sp>
    </p:spTree>
    <p:extLst>
      <p:ext uri="{BB962C8B-B14F-4D97-AF65-F5344CB8AC3E}">
        <p14:creationId xmlns="" xmlns:p14="http://schemas.microsoft.com/office/powerpoint/2010/main" val="27422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2" descr="http://24.media.tumblr.com/tumblr_lxz850xWKP1r1dcs8o1_r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8" y="260649"/>
            <a:ext cx="8861704" cy="6344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Problem 2 – Interpreting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noProof="0" dirty="0" smtClean="0"/>
          </a:p>
          <a:p>
            <a:pPr marL="0" indent="0" algn="ctr">
              <a:buNone/>
            </a:pPr>
            <a:endParaRPr lang="en-US" noProof="0" dirty="0" smtClean="0"/>
          </a:p>
          <a:p>
            <a:pPr marL="0" indent="0" algn="ctr">
              <a:buNone/>
            </a:pPr>
            <a:r>
              <a:rPr lang="en-US" sz="3600" noProof="0" dirty="0" smtClean="0"/>
              <a:t>”</a:t>
            </a:r>
            <a:r>
              <a:rPr lang="en-US" sz="3600" noProof="0" dirty="0" err="1" smtClean="0"/>
              <a:t>Sebastini’s</a:t>
            </a:r>
            <a:r>
              <a:rPr lang="en-US" sz="3600" noProof="0" dirty="0" smtClean="0"/>
              <a:t> benefit last night at the Opera House was overflowing with the fashionable and </a:t>
            </a:r>
            <a:r>
              <a:rPr lang="en-US" sz="3600" noProof="0" dirty="0" smtClean="0">
                <a:solidFill>
                  <a:srgbClr val="FF0000"/>
                </a:solidFill>
              </a:rPr>
              <a:t>gay</a:t>
            </a:r>
            <a:r>
              <a:rPr lang="en-US" sz="3600" noProof="0" dirty="0" smtClean="0"/>
              <a:t>.”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noProof="0" dirty="0" smtClean="0"/>
          </a:p>
          <a:p>
            <a:pPr marL="0" indent="0" algn="r">
              <a:buNone/>
            </a:pPr>
            <a:r>
              <a:rPr lang="sv-SE" sz="2800" dirty="0" smtClean="0"/>
              <a:t>The Times, April 27th, 1787</a:t>
            </a:r>
            <a:endParaRPr lang="en-US" sz="2800" noProof="0" dirty="0" smtClean="0"/>
          </a:p>
          <a:p>
            <a:pPr marL="0" indent="0" algn="ctr">
              <a:buNone/>
            </a:pPr>
            <a:endParaRPr lang="en-US" sz="3600" noProof="0" dirty="0" smtClean="0"/>
          </a:p>
        </p:txBody>
      </p:sp>
      <p:pic>
        <p:nvPicPr>
          <p:cNvPr id="4" name="Picture 8" descr="http://t2.gstatic.com/images?q=tbn:ANd9GcSSHXkKV8q4LqOQRS__zBgQds-oovd0AXYG_a0teIMS5hHSK9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9592" y="4509120"/>
            <a:ext cx="1843082" cy="1604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53693" y="412120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2733848" y="44092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2309677" y="45091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  <p:sp>
        <p:nvSpPr>
          <p:cNvPr id="9" name="Cloud Callout 8"/>
          <p:cNvSpPr/>
          <p:nvPr/>
        </p:nvSpPr>
        <p:spPr bwMode="auto">
          <a:xfrm>
            <a:off x="2339752" y="908720"/>
            <a:ext cx="4032448" cy="2520280"/>
          </a:xfrm>
          <a:prstGeom prst="cloudCallout">
            <a:avLst>
              <a:gd name="adj1" fmla="val 47833"/>
              <a:gd name="adj2" fmla="val 60335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This</a:t>
            </a:r>
            <a:r>
              <a:rPr kumimoji="0" lang="de-DE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kumimoji="0" lang="de-DE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makes</a:t>
            </a:r>
            <a:r>
              <a:rPr kumimoji="0" lang="de-DE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not </a:t>
            </a:r>
            <a:r>
              <a:rPr kumimoji="0" lang="de-DE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much</a:t>
            </a:r>
            <a:r>
              <a:rPr kumimoji="0" lang="de-DE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 sense!!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3491880" y="4365104"/>
            <a:ext cx="5472608" cy="2016224"/>
          </a:xfrm>
          <a:prstGeom prst="cloudCallout">
            <a:avLst>
              <a:gd name="adj1" fmla="val 7332"/>
              <a:gd name="adj2" fmla="val -76698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Were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so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many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people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homosexual in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the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18th </a:t>
            </a: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century</a:t>
            </a:r>
            <a:r>
              <a:rPr lang="de-DE" sz="28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?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1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Let‘s ask the usual suspects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908720"/>
            <a:ext cx="852111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Etymology</a:t>
            </a:r>
            <a:r>
              <a:rPr lang="de-DE" dirty="0" smtClean="0"/>
              <a:t> </a:t>
            </a:r>
            <a:r>
              <a:rPr lang="de-DE" dirty="0" err="1" smtClean="0"/>
              <a:t>helps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18th Century</a:t>
            </a:r>
          </a:p>
          <a:p>
            <a:r>
              <a:rPr lang="en-US" i="1" dirty="0" smtClean="0"/>
              <a:t>Gay</a:t>
            </a:r>
            <a:r>
              <a:rPr lang="en-US" dirty="0" smtClean="0"/>
              <a:t> should be interpreted in the sense of </a:t>
            </a:r>
            <a:r>
              <a:rPr lang="en-US" i="1" dirty="0" smtClean="0"/>
              <a:t>happy, joyful</a:t>
            </a:r>
            <a:r>
              <a:rPr lang="en-US" dirty="0" smtClean="0"/>
              <a:t>, and </a:t>
            </a:r>
            <a:r>
              <a:rPr lang="en-US" i="1" dirty="0" smtClean="0"/>
              <a:t>lively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Starting from early 20th Century</a:t>
            </a:r>
          </a:p>
          <a:p>
            <a:r>
              <a:rPr lang="en-US" dirty="0" smtClean="0"/>
              <a:t>Upcoming interpretation as „homosexual“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Interesting source for such information:</a:t>
            </a:r>
          </a:p>
          <a:p>
            <a:pPr>
              <a:buNone/>
            </a:pPr>
            <a:r>
              <a:rPr lang="en-US" dirty="0" err="1" smtClean="0"/>
              <a:t>Wiktionary</a:t>
            </a:r>
            <a:r>
              <a:rPr lang="en-US" dirty="0" smtClean="0"/>
              <a:t>: http://en.wiktionary.org/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358" b="2703"/>
          <a:stretch>
            <a:fillRect/>
          </a:stretch>
        </p:blipFill>
        <p:spPr bwMode="auto">
          <a:xfrm>
            <a:off x="1475656" y="908720"/>
            <a:ext cx="55446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Diagram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Word Evolution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53" y="0"/>
            <a:ext cx="8229600" cy="908720"/>
          </a:xfrm>
        </p:spPr>
        <p:txBody>
          <a:bodyPr/>
          <a:lstStyle/>
          <a:p>
            <a:r>
              <a:rPr lang="en-US" noProof="0" dirty="0" smtClean="0"/>
              <a:t>Word Sense Evolution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noProof="0" dirty="0" smtClean="0"/>
              <a:t>Given a word in a document at time </a:t>
            </a:r>
            <a:r>
              <a:rPr lang="en-US" i="1" noProof="0" dirty="0" smtClean="0">
                <a:latin typeface="Bookman Old Style" panose="02050604050505020204" pitchFamily="18" charset="0"/>
              </a:rPr>
              <a:t>t</a:t>
            </a:r>
          </a:p>
        </p:txBody>
      </p:sp>
      <p:pic>
        <p:nvPicPr>
          <p:cNvPr id="136" name="Picture 2" descr="http://www.photomd.net/images/BooneDocResto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6" y="3348197"/>
            <a:ext cx="1492662" cy="754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Content Placeholder 3"/>
          <p:cNvSpPr txBox="1">
            <a:spLocks/>
          </p:cNvSpPr>
          <p:nvPr/>
        </p:nvSpPr>
        <p:spPr>
          <a:xfrm>
            <a:off x="539552" y="2060848"/>
            <a:ext cx="3916663" cy="299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v-SE" sz="2400" dirty="0" smtClean="0"/>
              <a:t>1. Mark </a:t>
            </a:r>
            <a:r>
              <a:rPr lang="sv-SE" sz="2400" dirty="0" err="1" smtClean="0"/>
              <a:t>words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likely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have</a:t>
            </a:r>
            <a:r>
              <a:rPr lang="sv-SE" sz="2400" dirty="0" smtClean="0"/>
              <a:t> a </a:t>
            </a:r>
            <a:r>
              <a:rPr lang="sv-SE" sz="2400" dirty="0" err="1" smtClean="0"/>
              <a:t>changed</a:t>
            </a:r>
            <a:r>
              <a:rPr lang="sv-SE" sz="2400" dirty="0" smtClean="0"/>
              <a:t> </a:t>
            </a:r>
            <a:r>
              <a:rPr lang="sv-SE" sz="2400" dirty="0" err="1" smtClean="0"/>
              <a:t>meaning</a:t>
            </a:r>
            <a:endParaRPr lang="sv-SE" sz="2400" dirty="0" smtClean="0"/>
          </a:p>
          <a:p>
            <a:pPr>
              <a:buFont typeface="Arial" panose="020B0604020202020204" pitchFamily="34" charset="0"/>
              <a:buNone/>
            </a:pPr>
            <a:endParaRPr lang="sv-SE" dirty="0" smtClean="0"/>
          </a:p>
          <a:p>
            <a:pPr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38" name="Content Placeholder 4"/>
          <p:cNvSpPr txBox="1">
            <a:spLocks/>
          </p:cNvSpPr>
          <p:nvPr/>
        </p:nvSpPr>
        <p:spPr>
          <a:xfrm>
            <a:off x="4574021" y="2060848"/>
            <a:ext cx="3121875" cy="2990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sv-SE" sz="2400" dirty="0" smtClean="0"/>
              <a:t>2. </a:t>
            </a:r>
            <a:r>
              <a:rPr lang="sv-SE" sz="2400" dirty="0" err="1" smtClean="0"/>
              <a:t>Find</a:t>
            </a:r>
            <a:r>
              <a:rPr lang="sv-SE" sz="2400" dirty="0" smtClean="0"/>
              <a:t> all </a:t>
            </a:r>
            <a:r>
              <a:rPr lang="sv-SE" sz="2400" dirty="0" err="1" smtClean="0"/>
              <a:t>changes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the </a:t>
            </a:r>
            <a:r>
              <a:rPr lang="sv-SE" sz="2400" dirty="0" err="1" smtClean="0"/>
              <a:t>word</a:t>
            </a:r>
            <a:endParaRPr lang="sv-SE" sz="2400" dirty="0" smtClean="0"/>
          </a:p>
          <a:p>
            <a:pPr>
              <a:buFont typeface="Arial" panose="020B0604020202020204" pitchFamily="34" charset="0"/>
              <a:buNone/>
            </a:pPr>
            <a:endParaRPr lang="sv-SE" dirty="0" smtClean="0"/>
          </a:p>
          <a:p>
            <a:pPr>
              <a:buFont typeface="Arial" panose="020B0604020202020204" pitchFamily="34" charset="0"/>
              <a:buNone/>
            </a:pPr>
            <a:endParaRPr lang="sv-SE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1175347" y="3677833"/>
            <a:ext cx="3217370" cy="1256731"/>
            <a:chOff x="251520" y="4623408"/>
            <a:chExt cx="4162137" cy="1901936"/>
          </a:xfrm>
        </p:grpSpPr>
        <p:sp>
          <p:nvSpPr>
            <p:cNvPr id="271" name="Rectangle 270"/>
            <p:cNvSpPr/>
            <p:nvPr/>
          </p:nvSpPr>
          <p:spPr>
            <a:xfrm>
              <a:off x="680472" y="4623408"/>
              <a:ext cx="369712" cy="14401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7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877272"/>
              <a:ext cx="1638171" cy="64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3" name="Straight Arrow Connector 272"/>
            <p:cNvCxnSpPr>
              <a:stCxn id="271" idx="2"/>
              <a:endCxn id="275" idx="0"/>
            </p:cNvCxnSpPr>
            <p:nvPr/>
          </p:nvCxnSpPr>
          <p:spPr>
            <a:xfrm>
              <a:off x="865329" y="4767425"/>
              <a:ext cx="2725558" cy="118185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/>
            <p:cNvGrpSpPr/>
            <p:nvPr/>
          </p:nvGrpSpPr>
          <p:grpSpPr>
            <a:xfrm>
              <a:off x="2771800" y="5949281"/>
              <a:ext cx="1641857" cy="576063"/>
              <a:chOff x="2843808" y="5877272"/>
              <a:chExt cx="1641857" cy="576063"/>
            </a:xfrm>
          </p:grpSpPr>
          <p:pic>
            <p:nvPicPr>
              <p:cNvPr id="2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2529"/>
              <a:stretch>
                <a:fillRect/>
              </a:stretch>
            </p:blipFill>
            <p:spPr bwMode="auto">
              <a:xfrm>
                <a:off x="2843808" y="5877272"/>
                <a:ext cx="1638171" cy="565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97" r="2397"/>
              <a:stretch>
                <a:fillRect/>
              </a:stretch>
            </p:blipFill>
            <p:spPr bwMode="auto">
              <a:xfrm>
                <a:off x="2843808" y="6165304"/>
                <a:ext cx="1641857" cy="288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140" name="Straight Connector 139"/>
          <p:cNvCxnSpPr/>
          <p:nvPr/>
        </p:nvCxnSpPr>
        <p:spPr>
          <a:xfrm>
            <a:off x="4459455" y="2079746"/>
            <a:ext cx="0" cy="31403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71" idx="2"/>
            <a:endCxn id="272" idx="0"/>
          </p:cNvCxnSpPr>
          <p:nvPr/>
        </p:nvCxnSpPr>
        <p:spPr>
          <a:xfrm>
            <a:off x="1649827" y="3772994"/>
            <a:ext cx="158681" cy="73334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251694" y="3290748"/>
            <a:ext cx="3664013" cy="1775180"/>
            <a:chOff x="2215096" y="3336083"/>
            <a:chExt cx="4949192" cy="3012168"/>
          </a:xfrm>
        </p:grpSpPr>
        <p:grpSp>
          <p:nvGrpSpPr>
            <p:cNvPr id="143" name="Group 142"/>
            <p:cNvGrpSpPr/>
            <p:nvPr/>
          </p:nvGrpSpPr>
          <p:grpSpPr>
            <a:xfrm>
              <a:off x="2215096" y="3336083"/>
              <a:ext cx="2016224" cy="1821109"/>
              <a:chOff x="971600" y="3336083"/>
              <a:chExt cx="2016224" cy="1821109"/>
            </a:xfrm>
          </p:grpSpPr>
          <p:pic>
            <p:nvPicPr>
              <p:cNvPr id="268" name="Picture 2" descr="http://www.photomd.net/images/BooneDocRestore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3336083"/>
                <a:ext cx="2016224" cy="1280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9" name="Rectangle 268"/>
              <p:cNvSpPr/>
              <p:nvPr/>
            </p:nvSpPr>
            <p:spPr>
              <a:xfrm>
                <a:off x="1979712" y="3882597"/>
                <a:ext cx="504056" cy="18711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0" name="Straight Arrow Connector 269"/>
              <p:cNvCxnSpPr>
                <a:stCxn id="269" idx="2"/>
              </p:cNvCxnSpPr>
              <p:nvPr/>
            </p:nvCxnSpPr>
            <p:spPr>
              <a:xfrm>
                <a:off x="2231740" y="4069711"/>
                <a:ext cx="5975" cy="1087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3135898" y="5315559"/>
              <a:ext cx="4028390" cy="922353"/>
              <a:chOff x="820738" y="3375025"/>
              <a:chExt cx="7581900" cy="1687513"/>
            </a:xfrm>
          </p:grpSpPr>
          <p:sp>
            <p:nvSpPr>
              <p:cNvPr id="150" name="Oval 149"/>
              <p:cNvSpPr>
                <a:spLocks noChangeArrowheads="1"/>
              </p:cNvSpPr>
              <p:nvPr/>
            </p:nvSpPr>
            <p:spPr bwMode="auto">
              <a:xfrm>
                <a:off x="1274763" y="4237038"/>
                <a:ext cx="504825" cy="619125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Oval 150"/>
              <p:cNvSpPr>
                <a:spLocks noChangeArrowheads="1"/>
              </p:cNvSpPr>
              <p:nvPr/>
            </p:nvSpPr>
            <p:spPr bwMode="auto">
              <a:xfrm>
                <a:off x="1033463" y="3457575"/>
                <a:ext cx="884237" cy="989013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Oval 151"/>
              <p:cNvSpPr>
                <a:spLocks noChangeArrowheads="1"/>
              </p:cNvSpPr>
              <p:nvPr/>
            </p:nvSpPr>
            <p:spPr bwMode="auto">
              <a:xfrm>
                <a:off x="4610100" y="3890963"/>
                <a:ext cx="792163" cy="887412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3" name="Oval 152"/>
              <p:cNvSpPr>
                <a:spLocks noChangeArrowheads="1"/>
              </p:cNvSpPr>
              <p:nvPr/>
            </p:nvSpPr>
            <p:spPr bwMode="auto">
              <a:xfrm>
                <a:off x="3363913" y="3375025"/>
                <a:ext cx="631825" cy="584200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54" name="Straight Arrow Connector 153"/>
              <p:cNvCxnSpPr>
                <a:cxnSpLocks noChangeShapeType="1"/>
                <a:stCxn id="151" idx="6"/>
                <a:endCxn id="152" idx="2"/>
              </p:cNvCxnSpPr>
              <p:nvPr/>
            </p:nvCxnSpPr>
            <p:spPr bwMode="auto">
              <a:xfrm>
                <a:off x="1917700" y="3952875"/>
                <a:ext cx="2692400" cy="382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cxnSp>
            <p:nvCxnSpPr>
              <p:cNvPr id="155" name="Straight Arrow Connector 154"/>
              <p:cNvCxnSpPr>
                <a:cxnSpLocks noChangeShapeType="1"/>
                <a:stCxn id="150" idx="6"/>
                <a:endCxn id="152" idx="2"/>
              </p:cNvCxnSpPr>
              <p:nvPr/>
            </p:nvCxnSpPr>
            <p:spPr bwMode="auto">
              <a:xfrm flipV="1">
                <a:off x="1779588" y="4335463"/>
                <a:ext cx="2830512" cy="21113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sp>
            <p:nvSpPr>
              <p:cNvPr id="156" name="Oval 155"/>
              <p:cNvSpPr>
                <a:spLocks noChangeArrowheads="1"/>
              </p:cNvSpPr>
              <p:nvPr/>
            </p:nvSpPr>
            <p:spPr bwMode="auto">
              <a:xfrm>
                <a:off x="7262813" y="4400550"/>
                <a:ext cx="630237" cy="623888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7" name="Oval 156"/>
              <p:cNvSpPr>
                <a:spLocks noChangeArrowheads="1"/>
              </p:cNvSpPr>
              <p:nvPr/>
            </p:nvSpPr>
            <p:spPr bwMode="auto">
              <a:xfrm>
                <a:off x="6297613" y="3498850"/>
                <a:ext cx="631825" cy="623888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58" name="Straight Arrow Connector 157"/>
              <p:cNvCxnSpPr>
                <a:cxnSpLocks noChangeShapeType="1"/>
                <a:stCxn id="152" idx="6"/>
                <a:endCxn id="157" idx="2"/>
              </p:cNvCxnSpPr>
              <p:nvPr/>
            </p:nvCxnSpPr>
            <p:spPr bwMode="auto">
              <a:xfrm flipV="1">
                <a:off x="5402263" y="3811588"/>
                <a:ext cx="895350" cy="52387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cxnSp>
            <p:nvCxnSpPr>
              <p:cNvPr id="159" name="Straight Arrow Connector 158"/>
              <p:cNvCxnSpPr>
                <a:cxnSpLocks noChangeShapeType="1"/>
                <a:stCxn id="152" idx="6"/>
                <a:endCxn id="156" idx="2"/>
              </p:cNvCxnSpPr>
              <p:nvPr/>
            </p:nvCxnSpPr>
            <p:spPr bwMode="auto">
              <a:xfrm>
                <a:off x="5402263" y="4335463"/>
                <a:ext cx="1860550" cy="37782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sp>
            <p:nvSpPr>
              <p:cNvPr id="160" name="Oval 159"/>
              <p:cNvSpPr>
                <a:spLocks noChangeArrowheads="1"/>
              </p:cNvSpPr>
              <p:nvPr/>
            </p:nvSpPr>
            <p:spPr bwMode="auto">
              <a:xfrm>
                <a:off x="1411288" y="4371975"/>
                <a:ext cx="68262" cy="635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61" name="Straight Connector 160"/>
              <p:cNvCxnSpPr>
                <a:cxnSpLocks noChangeShapeType="1"/>
              </p:cNvCxnSpPr>
              <p:nvPr/>
            </p:nvCxnSpPr>
            <p:spPr bwMode="auto">
              <a:xfrm rot="16200000" flipH="1">
                <a:off x="1407319" y="3799682"/>
                <a:ext cx="104775" cy="2238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Straight Connector 161"/>
              <p:cNvCxnSpPr>
                <a:cxnSpLocks noChangeShapeType="1"/>
              </p:cNvCxnSpPr>
              <p:nvPr/>
            </p:nvCxnSpPr>
            <p:spPr bwMode="auto">
              <a:xfrm rot="5400000">
                <a:off x="1557337" y="3841751"/>
                <a:ext cx="168275" cy="381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" name="Straight Connector 162"/>
              <p:cNvCxnSpPr>
                <a:cxnSpLocks noChangeShapeType="1"/>
              </p:cNvCxnSpPr>
              <p:nvPr/>
            </p:nvCxnSpPr>
            <p:spPr bwMode="auto">
              <a:xfrm rot="16200000" flipH="1">
                <a:off x="1433513" y="3768725"/>
                <a:ext cx="241300" cy="952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" name="Straight Connector 163"/>
              <p:cNvCxnSpPr>
                <a:cxnSpLocks noChangeShapeType="1"/>
              </p:cNvCxnSpPr>
              <p:nvPr/>
            </p:nvCxnSpPr>
            <p:spPr bwMode="auto">
              <a:xfrm rot="16200000" flipH="1">
                <a:off x="1543050" y="3659188"/>
                <a:ext cx="80963" cy="1539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Straight Connector 164"/>
              <p:cNvCxnSpPr>
                <a:cxnSpLocks noChangeShapeType="1"/>
              </p:cNvCxnSpPr>
              <p:nvPr/>
            </p:nvCxnSpPr>
            <p:spPr bwMode="auto">
              <a:xfrm rot="5400000">
                <a:off x="1343025" y="3700463"/>
                <a:ext cx="122238" cy="1127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" name="Straight Connector 165"/>
              <p:cNvCxnSpPr>
                <a:cxnSpLocks noChangeShapeType="1"/>
              </p:cNvCxnSpPr>
              <p:nvPr/>
            </p:nvCxnSpPr>
            <p:spPr bwMode="auto">
              <a:xfrm rot="5400000">
                <a:off x="1416844" y="3996531"/>
                <a:ext cx="190500" cy="1793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" name="Straight Connector 166"/>
              <p:cNvCxnSpPr>
                <a:cxnSpLocks noChangeShapeType="1"/>
              </p:cNvCxnSpPr>
              <p:nvPr/>
            </p:nvCxnSpPr>
            <p:spPr bwMode="auto">
              <a:xfrm rot="16200000" flipH="1">
                <a:off x="1193006" y="3966370"/>
                <a:ext cx="314325" cy="1000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Straight Connector 167"/>
              <p:cNvCxnSpPr>
                <a:cxnSpLocks noChangeShapeType="1"/>
              </p:cNvCxnSpPr>
              <p:nvPr/>
            </p:nvCxnSpPr>
            <p:spPr bwMode="auto">
              <a:xfrm rot="10800000" flipV="1">
                <a:off x="1276350" y="3963988"/>
                <a:ext cx="295275" cy="1603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" name="Straight Connector 168"/>
              <p:cNvCxnSpPr>
                <a:cxnSpLocks noChangeShapeType="1"/>
                <a:endCxn id="160" idx="1"/>
              </p:cNvCxnSpPr>
              <p:nvPr/>
            </p:nvCxnSpPr>
            <p:spPr bwMode="auto">
              <a:xfrm>
                <a:off x="1276350" y="4124325"/>
                <a:ext cx="144463" cy="257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" name="Straight Connector 169"/>
              <p:cNvCxnSpPr>
                <a:cxnSpLocks noChangeShapeType="1"/>
                <a:stCxn id="160" idx="7"/>
              </p:cNvCxnSpPr>
              <p:nvPr/>
            </p:nvCxnSpPr>
            <p:spPr bwMode="auto">
              <a:xfrm rot="5400000" flipH="1" flipV="1">
                <a:off x="1496219" y="4266406"/>
                <a:ext cx="88900" cy="1412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Straight Connector 170"/>
              <p:cNvCxnSpPr>
                <a:cxnSpLocks noChangeShapeType="1"/>
              </p:cNvCxnSpPr>
              <p:nvPr/>
            </p:nvCxnSpPr>
            <p:spPr bwMode="auto">
              <a:xfrm rot="16200000" flipV="1">
                <a:off x="1491457" y="4145756"/>
                <a:ext cx="68262" cy="1873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" name="Straight Connector 171"/>
              <p:cNvCxnSpPr>
                <a:cxnSpLocks noChangeShapeType="1"/>
                <a:endCxn id="160" idx="0"/>
              </p:cNvCxnSpPr>
              <p:nvPr/>
            </p:nvCxnSpPr>
            <p:spPr bwMode="auto">
              <a:xfrm rot="16200000" flipH="1">
                <a:off x="1355725" y="4281488"/>
                <a:ext cx="134937" cy="460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" name="Straight Connector 172"/>
              <p:cNvCxnSpPr>
                <a:cxnSpLocks noChangeShapeType="1"/>
                <a:stCxn id="160" idx="4"/>
              </p:cNvCxnSpPr>
              <p:nvPr/>
            </p:nvCxnSpPr>
            <p:spPr bwMode="auto">
              <a:xfrm rot="5400000">
                <a:off x="1319213" y="4486275"/>
                <a:ext cx="1778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Straight Connector 17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36688" y="4486275"/>
                <a:ext cx="84138" cy="185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" name="Straight Connector 174"/>
              <p:cNvCxnSpPr>
                <a:cxnSpLocks noChangeShapeType="1"/>
              </p:cNvCxnSpPr>
              <p:nvPr/>
            </p:nvCxnSpPr>
            <p:spPr bwMode="auto">
              <a:xfrm rot="5400000">
                <a:off x="1501775" y="4660901"/>
                <a:ext cx="198437" cy="47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Straight Connector 175"/>
              <p:cNvCxnSpPr>
                <a:cxnSpLocks noChangeShapeType="1"/>
              </p:cNvCxnSpPr>
              <p:nvPr/>
            </p:nvCxnSpPr>
            <p:spPr bwMode="auto">
              <a:xfrm rot="5400000">
                <a:off x="1594644" y="4688682"/>
                <a:ext cx="104775" cy="58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Straight Connector 176"/>
              <p:cNvCxnSpPr>
                <a:cxnSpLocks noChangeShapeType="1"/>
              </p:cNvCxnSpPr>
              <p:nvPr/>
            </p:nvCxnSpPr>
            <p:spPr bwMode="auto">
              <a:xfrm rot="16200000" flipV="1">
                <a:off x="1623218" y="4558507"/>
                <a:ext cx="55563" cy="508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" name="Straight Connector 177"/>
              <p:cNvCxnSpPr>
                <a:cxnSpLocks noChangeShapeType="1"/>
              </p:cNvCxnSpPr>
              <p:nvPr/>
            </p:nvCxnSpPr>
            <p:spPr bwMode="auto">
              <a:xfrm rot="16200000" flipH="1">
                <a:off x="1415257" y="4629944"/>
                <a:ext cx="127000" cy="185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Straight Connector 1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525588" y="4395787"/>
                <a:ext cx="190500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Straight Connector 179"/>
              <p:cNvCxnSpPr>
                <a:cxnSpLocks noChangeShapeType="1"/>
              </p:cNvCxnSpPr>
              <p:nvPr/>
            </p:nvCxnSpPr>
            <p:spPr bwMode="auto">
              <a:xfrm flipV="1">
                <a:off x="901700" y="3675063"/>
                <a:ext cx="549275" cy="1333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3763963" y="3625850"/>
                <a:ext cx="69850" cy="77788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4144963" y="4095750"/>
                <a:ext cx="82550" cy="77788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83" name="Straight Connector 182"/>
              <p:cNvCxnSpPr>
                <a:cxnSpLocks noChangeShapeType="1"/>
                <a:endCxn id="181" idx="1"/>
              </p:cNvCxnSpPr>
              <p:nvPr/>
            </p:nvCxnSpPr>
            <p:spPr bwMode="auto">
              <a:xfrm rot="16200000" flipH="1">
                <a:off x="3656807" y="3520281"/>
                <a:ext cx="103188" cy="130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" name="Straight Connector 183"/>
              <p:cNvCxnSpPr>
                <a:cxnSpLocks noChangeShapeType="1"/>
                <a:stCxn id="181" idx="3"/>
              </p:cNvCxnSpPr>
              <p:nvPr/>
            </p:nvCxnSpPr>
            <p:spPr bwMode="auto">
              <a:xfrm rot="5400000">
                <a:off x="3679825" y="3679825"/>
                <a:ext cx="80963" cy="106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Straight Connector 184"/>
              <p:cNvCxnSpPr>
                <a:cxnSpLocks noChangeShapeType="1"/>
                <a:endCxn id="181" idx="2"/>
              </p:cNvCxnSpPr>
              <p:nvPr/>
            </p:nvCxnSpPr>
            <p:spPr bwMode="auto">
              <a:xfrm>
                <a:off x="3551238" y="3641725"/>
                <a:ext cx="212725" cy="238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Straight Connector 185"/>
              <p:cNvCxnSpPr>
                <a:cxnSpLocks noChangeShapeType="1"/>
              </p:cNvCxnSpPr>
              <p:nvPr/>
            </p:nvCxnSpPr>
            <p:spPr bwMode="auto">
              <a:xfrm rot="5400000">
                <a:off x="3522663" y="3551237"/>
                <a:ext cx="84138" cy="492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Straight Connector 186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569" y="3672681"/>
                <a:ext cx="85725" cy="746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Straight Connector 187"/>
              <p:cNvCxnSpPr>
                <a:cxnSpLocks noChangeShapeType="1"/>
              </p:cNvCxnSpPr>
              <p:nvPr/>
            </p:nvCxnSpPr>
            <p:spPr bwMode="auto">
              <a:xfrm rot="16200000" flipH="1">
                <a:off x="3525837" y="3635376"/>
                <a:ext cx="200025" cy="190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Straight Connector 188"/>
              <p:cNvCxnSpPr>
                <a:cxnSpLocks noChangeShapeType="1"/>
                <a:stCxn id="181" idx="7"/>
              </p:cNvCxnSpPr>
              <p:nvPr/>
            </p:nvCxnSpPr>
            <p:spPr bwMode="auto">
              <a:xfrm rot="5400000" flipH="1" flipV="1">
                <a:off x="3890962" y="3468688"/>
                <a:ext cx="100013" cy="2365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" name="Straight Connector 1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84256" y="3825082"/>
                <a:ext cx="612775" cy="5540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Straight Connector 190"/>
              <p:cNvCxnSpPr>
                <a:cxnSpLocks noChangeShapeType="1"/>
              </p:cNvCxnSpPr>
              <p:nvPr/>
            </p:nvCxnSpPr>
            <p:spPr bwMode="auto">
              <a:xfrm flipV="1">
                <a:off x="6684963" y="4425950"/>
                <a:ext cx="677862" cy="44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Straight Connector 191"/>
              <p:cNvCxnSpPr>
                <a:cxnSpLocks noChangeShapeType="1"/>
              </p:cNvCxnSpPr>
              <p:nvPr/>
            </p:nvCxnSpPr>
            <p:spPr bwMode="auto">
              <a:xfrm rot="16200000" flipH="1">
                <a:off x="7338219" y="4506119"/>
                <a:ext cx="112713" cy="3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" name="Straight Connector 192"/>
              <p:cNvCxnSpPr>
                <a:cxnSpLocks noChangeShapeType="1"/>
              </p:cNvCxnSpPr>
              <p:nvPr/>
            </p:nvCxnSpPr>
            <p:spPr bwMode="auto">
              <a:xfrm flipV="1">
                <a:off x="7423150" y="4591050"/>
                <a:ext cx="295275" cy="47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" name="Straight Connector 193"/>
              <p:cNvCxnSpPr>
                <a:cxnSpLocks noChangeShapeType="1"/>
              </p:cNvCxnSpPr>
              <p:nvPr/>
            </p:nvCxnSpPr>
            <p:spPr bwMode="auto">
              <a:xfrm rot="16200000" flipH="1">
                <a:off x="7315994" y="4709319"/>
                <a:ext cx="252413" cy="920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Straight Connector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95381" y="4769645"/>
                <a:ext cx="142875" cy="809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Straight Connector 195"/>
              <p:cNvCxnSpPr>
                <a:cxnSpLocks noChangeShapeType="1"/>
              </p:cNvCxnSpPr>
              <p:nvPr/>
            </p:nvCxnSpPr>
            <p:spPr bwMode="auto">
              <a:xfrm rot="16200000" flipH="1">
                <a:off x="7472363" y="4560888"/>
                <a:ext cx="77787" cy="1920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" name="Straight Connector 19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44606" y="4614069"/>
                <a:ext cx="85725" cy="777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Straight Connector 197"/>
              <p:cNvCxnSpPr>
                <a:cxnSpLocks noChangeShapeType="1"/>
              </p:cNvCxnSpPr>
              <p:nvPr/>
            </p:nvCxnSpPr>
            <p:spPr bwMode="auto">
              <a:xfrm flipV="1">
                <a:off x="7534275" y="4862513"/>
                <a:ext cx="411163" cy="396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" name="Straight Connector 198"/>
              <p:cNvCxnSpPr>
                <a:cxnSpLocks noChangeShapeType="1"/>
              </p:cNvCxnSpPr>
              <p:nvPr/>
            </p:nvCxnSpPr>
            <p:spPr bwMode="auto">
              <a:xfrm rot="10800000">
                <a:off x="4964113" y="4335463"/>
                <a:ext cx="182562" cy="142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5017294" y="4341019"/>
                <a:ext cx="109538" cy="171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Straight Connector 200"/>
              <p:cNvCxnSpPr>
                <a:cxnSpLocks noChangeShapeType="1"/>
              </p:cNvCxnSpPr>
              <p:nvPr/>
            </p:nvCxnSpPr>
            <p:spPr bwMode="auto">
              <a:xfrm rot="16200000" flipH="1">
                <a:off x="5107781" y="4455319"/>
                <a:ext cx="182563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" name="Straight Connector 201"/>
              <p:cNvCxnSpPr>
                <a:cxnSpLocks noChangeShapeType="1"/>
              </p:cNvCxnSpPr>
              <p:nvPr/>
            </p:nvCxnSpPr>
            <p:spPr bwMode="auto">
              <a:xfrm rot="5400000">
                <a:off x="5053012" y="4532313"/>
                <a:ext cx="61913" cy="2238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Straight Connector 202"/>
              <p:cNvCxnSpPr>
                <a:cxnSpLocks noChangeShapeType="1"/>
              </p:cNvCxnSpPr>
              <p:nvPr/>
            </p:nvCxnSpPr>
            <p:spPr bwMode="auto">
              <a:xfrm rot="5400000">
                <a:off x="4892675" y="4573588"/>
                <a:ext cx="122238" cy="238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Straight Connector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9837" y="4454526"/>
                <a:ext cx="74613" cy="2016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Straight Connector 204"/>
              <p:cNvCxnSpPr>
                <a:cxnSpLocks noChangeShapeType="1"/>
              </p:cNvCxnSpPr>
              <p:nvPr/>
            </p:nvCxnSpPr>
            <p:spPr bwMode="auto">
              <a:xfrm rot="16200000" flipH="1">
                <a:off x="4892675" y="4402138"/>
                <a:ext cx="115888" cy="301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Straight Connector 205"/>
              <p:cNvCxnSpPr>
                <a:cxnSpLocks noChangeShapeType="1"/>
                <a:endCxn id="182" idx="6"/>
              </p:cNvCxnSpPr>
              <p:nvPr/>
            </p:nvCxnSpPr>
            <p:spPr bwMode="auto">
              <a:xfrm rot="16200000" flipV="1">
                <a:off x="4479925" y="3881438"/>
                <a:ext cx="182563" cy="6873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Straight Connector 206"/>
              <p:cNvCxnSpPr>
                <a:cxnSpLocks noChangeShapeType="1"/>
              </p:cNvCxnSpPr>
              <p:nvPr/>
            </p:nvCxnSpPr>
            <p:spPr bwMode="auto">
              <a:xfrm rot="5400000">
                <a:off x="4565650" y="4387850"/>
                <a:ext cx="384175" cy="3143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Straight Connector 207"/>
              <p:cNvCxnSpPr>
                <a:cxnSpLocks noChangeShapeType="1"/>
              </p:cNvCxnSpPr>
              <p:nvPr/>
            </p:nvCxnSpPr>
            <p:spPr bwMode="auto">
              <a:xfrm rot="5400000">
                <a:off x="4989512" y="3944938"/>
                <a:ext cx="563563" cy="1793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Straight Connector 208"/>
              <p:cNvCxnSpPr>
                <a:cxnSpLocks noChangeShapeType="1"/>
                <a:stCxn id="182" idx="7"/>
              </p:cNvCxnSpPr>
              <p:nvPr/>
            </p:nvCxnSpPr>
            <p:spPr bwMode="auto">
              <a:xfrm rot="5400000" flipH="1" flipV="1">
                <a:off x="4572000" y="3357563"/>
                <a:ext cx="392113" cy="11064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Straight Connector 209"/>
              <p:cNvCxnSpPr>
                <a:cxnSpLocks noChangeShapeType="1"/>
              </p:cNvCxnSpPr>
              <p:nvPr/>
            </p:nvCxnSpPr>
            <p:spPr bwMode="auto">
              <a:xfrm rot="16200000" flipH="1">
                <a:off x="6846094" y="3882231"/>
                <a:ext cx="369888" cy="6826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Straight Connector 2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55594" y="3852069"/>
                <a:ext cx="180975" cy="1127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Straight Connector 211"/>
              <p:cNvCxnSpPr>
                <a:cxnSpLocks noChangeShapeType="1"/>
              </p:cNvCxnSpPr>
              <p:nvPr/>
            </p:nvCxnSpPr>
            <p:spPr bwMode="auto">
              <a:xfrm flipV="1">
                <a:off x="6532563" y="3794125"/>
                <a:ext cx="261937" cy="63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Straight Connector 212"/>
              <p:cNvCxnSpPr>
                <a:cxnSpLocks noChangeShapeType="1"/>
              </p:cNvCxnSpPr>
              <p:nvPr/>
            </p:nvCxnSpPr>
            <p:spPr bwMode="auto">
              <a:xfrm rot="16200000" flipH="1">
                <a:off x="6524625" y="3879850"/>
                <a:ext cx="119063" cy="1190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Straight Connector 2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74619" y="3704431"/>
                <a:ext cx="179388" cy="793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" name="Straight Connector 214"/>
              <p:cNvCxnSpPr>
                <a:cxnSpLocks noChangeShapeType="1"/>
              </p:cNvCxnSpPr>
              <p:nvPr/>
            </p:nvCxnSpPr>
            <p:spPr bwMode="auto">
              <a:xfrm flipV="1">
                <a:off x="6499225" y="3635375"/>
                <a:ext cx="95250" cy="571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Straight Connector 215"/>
              <p:cNvCxnSpPr>
                <a:cxnSpLocks noChangeShapeType="1"/>
              </p:cNvCxnSpPr>
              <p:nvPr/>
            </p:nvCxnSpPr>
            <p:spPr bwMode="auto">
              <a:xfrm rot="16200000" flipH="1">
                <a:off x="6432550" y="3756025"/>
                <a:ext cx="104775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" name="Straight Connector 216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7500" y="3636963"/>
                <a:ext cx="117475" cy="1524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" name="Straight Connector 217"/>
              <p:cNvCxnSpPr>
                <a:cxnSpLocks noChangeShapeType="1"/>
              </p:cNvCxnSpPr>
              <p:nvPr/>
            </p:nvCxnSpPr>
            <p:spPr bwMode="auto">
              <a:xfrm>
                <a:off x="8013700" y="3775075"/>
                <a:ext cx="307975" cy="428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219" name="Oval 218"/>
              <p:cNvSpPr>
                <a:spLocks noChangeArrowheads="1"/>
              </p:cNvSpPr>
              <p:nvPr/>
            </p:nvSpPr>
            <p:spPr bwMode="auto">
              <a:xfrm>
                <a:off x="5133975" y="4129088"/>
                <a:ext cx="7302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220" name="Straight Connector 219"/>
              <p:cNvCxnSpPr>
                <a:cxnSpLocks noChangeShapeType="1"/>
              </p:cNvCxnSpPr>
              <p:nvPr/>
            </p:nvCxnSpPr>
            <p:spPr bwMode="auto">
              <a:xfrm rot="5400000">
                <a:off x="4691062" y="4262438"/>
                <a:ext cx="201613" cy="396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" name="Straight Connector 220"/>
              <p:cNvCxnSpPr>
                <a:cxnSpLocks noChangeShapeType="1"/>
              </p:cNvCxnSpPr>
              <p:nvPr/>
            </p:nvCxnSpPr>
            <p:spPr bwMode="auto">
              <a:xfrm rot="16200000" flipH="1">
                <a:off x="4852194" y="4390232"/>
                <a:ext cx="41275" cy="1412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89500" y="3998913"/>
                <a:ext cx="98425" cy="1936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" name="Straight Connector 222"/>
              <p:cNvCxnSpPr>
                <a:cxnSpLocks noChangeShapeType="1"/>
              </p:cNvCxnSpPr>
              <p:nvPr/>
            </p:nvCxnSpPr>
            <p:spPr bwMode="auto">
              <a:xfrm rot="5400000">
                <a:off x="4877594" y="4134644"/>
                <a:ext cx="260350" cy="1031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" name="Straight Connector 223"/>
              <p:cNvCxnSpPr>
                <a:cxnSpLocks noChangeShapeType="1"/>
                <a:endCxn id="219" idx="2"/>
              </p:cNvCxnSpPr>
              <p:nvPr/>
            </p:nvCxnSpPr>
            <p:spPr bwMode="auto">
              <a:xfrm>
                <a:off x="4851400" y="4165600"/>
                <a:ext cx="282575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Straight Connector 224"/>
              <p:cNvCxnSpPr>
                <a:cxnSpLocks noChangeShapeType="1"/>
                <a:stCxn id="219" idx="3"/>
              </p:cNvCxnSpPr>
              <p:nvPr/>
            </p:nvCxnSpPr>
            <p:spPr bwMode="auto">
              <a:xfrm rot="5400000">
                <a:off x="4984751" y="4173537"/>
                <a:ext cx="139700" cy="1809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 rot="16200000" flipH="1">
                <a:off x="4973638" y="4141788"/>
                <a:ext cx="269875" cy="984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>
                <a:off x="820738" y="379095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8" name="Oval 227"/>
              <p:cNvSpPr>
                <a:spLocks noChangeArrowheads="1"/>
              </p:cNvSpPr>
              <p:nvPr/>
            </p:nvSpPr>
            <p:spPr bwMode="auto">
              <a:xfrm>
                <a:off x="1450975" y="3627438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9" name="Oval 228"/>
              <p:cNvSpPr>
                <a:spLocks noChangeArrowheads="1"/>
              </p:cNvSpPr>
              <p:nvPr/>
            </p:nvSpPr>
            <p:spPr bwMode="auto">
              <a:xfrm>
                <a:off x="1631950" y="3744913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1562100" y="3913188"/>
                <a:ext cx="79375" cy="77787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1" name="Oval 230"/>
              <p:cNvSpPr>
                <a:spLocks noChangeArrowheads="1"/>
              </p:cNvSpPr>
              <p:nvPr/>
            </p:nvSpPr>
            <p:spPr bwMode="auto">
              <a:xfrm>
                <a:off x="1279525" y="3794125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2" name="Oval 231"/>
              <p:cNvSpPr>
                <a:spLocks noChangeArrowheads="1"/>
              </p:cNvSpPr>
              <p:nvPr/>
            </p:nvSpPr>
            <p:spPr bwMode="auto">
              <a:xfrm>
                <a:off x="1239838" y="4087813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3" name="Oval 232"/>
              <p:cNvSpPr>
                <a:spLocks noChangeArrowheads="1"/>
              </p:cNvSpPr>
              <p:nvPr/>
            </p:nvSpPr>
            <p:spPr bwMode="auto">
              <a:xfrm>
                <a:off x="1370013" y="4156075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1585913" y="42497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5" name="Oval 234"/>
              <p:cNvSpPr>
                <a:spLocks noChangeArrowheads="1"/>
              </p:cNvSpPr>
              <p:nvPr/>
            </p:nvSpPr>
            <p:spPr bwMode="auto">
              <a:xfrm>
                <a:off x="1339850" y="459898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6" name="Oval 235"/>
              <p:cNvSpPr>
                <a:spLocks noChangeArrowheads="1"/>
              </p:cNvSpPr>
              <p:nvPr/>
            </p:nvSpPr>
            <p:spPr bwMode="auto">
              <a:xfrm>
                <a:off x="1563688" y="449897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7" name="Oval 236"/>
              <p:cNvSpPr>
                <a:spLocks noChangeArrowheads="1"/>
              </p:cNvSpPr>
              <p:nvPr/>
            </p:nvSpPr>
            <p:spPr bwMode="auto">
              <a:xfrm>
                <a:off x="1660525" y="4606925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8" name="Oval 237"/>
              <p:cNvSpPr>
                <a:spLocks noChangeArrowheads="1"/>
              </p:cNvSpPr>
              <p:nvPr/>
            </p:nvSpPr>
            <p:spPr bwMode="auto">
              <a:xfrm>
                <a:off x="1579563" y="47482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9" name="Oval 238"/>
              <p:cNvSpPr>
                <a:spLocks noChangeArrowheads="1"/>
              </p:cNvSpPr>
              <p:nvPr/>
            </p:nvSpPr>
            <p:spPr bwMode="auto">
              <a:xfrm>
                <a:off x="4022725" y="3498850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0" name="Oval 239"/>
              <p:cNvSpPr>
                <a:spLocks noChangeArrowheads="1"/>
              </p:cNvSpPr>
              <p:nvPr/>
            </p:nvSpPr>
            <p:spPr bwMode="auto">
              <a:xfrm>
                <a:off x="3595688" y="374650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1" name="Oval 240"/>
              <p:cNvSpPr>
                <a:spLocks noChangeArrowheads="1"/>
              </p:cNvSpPr>
              <p:nvPr/>
            </p:nvSpPr>
            <p:spPr bwMode="auto">
              <a:xfrm>
                <a:off x="3498850" y="3606800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2" name="Oval 241"/>
              <p:cNvSpPr>
                <a:spLocks noChangeArrowheads="1"/>
              </p:cNvSpPr>
              <p:nvPr/>
            </p:nvSpPr>
            <p:spPr bwMode="auto">
              <a:xfrm>
                <a:off x="3578225" y="3457575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3" name="Oval 242"/>
              <p:cNvSpPr>
                <a:spLocks noChangeArrowheads="1"/>
              </p:cNvSpPr>
              <p:nvPr/>
            </p:nvSpPr>
            <p:spPr bwMode="auto">
              <a:xfrm>
                <a:off x="4778375" y="41227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>
                <a:off x="5011738" y="400050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5" name="Oval 244"/>
              <p:cNvSpPr>
                <a:spLocks noChangeArrowheads="1"/>
              </p:cNvSpPr>
              <p:nvPr/>
            </p:nvSpPr>
            <p:spPr bwMode="auto">
              <a:xfrm>
                <a:off x="4914900" y="4292600"/>
                <a:ext cx="79375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4914900" y="4451350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7" name="Oval 246"/>
              <p:cNvSpPr>
                <a:spLocks noChangeArrowheads="1"/>
              </p:cNvSpPr>
              <p:nvPr/>
            </p:nvSpPr>
            <p:spPr bwMode="auto">
              <a:xfrm>
                <a:off x="4737100" y="438785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4560888" y="4713288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9" name="Oval 248"/>
              <p:cNvSpPr>
                <a:spLocks noChangeArrowheads="1"/>
              </p:cNvSpPr>
              <p:nvPr/>
            </p:nvSpPr>
            <p:spPr bwMode="auto">
              <a:xfrm>
                <a:off x="3871913" y="49863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0" name="Oval 249"/>
              <p:cNvSpPr>
                <a:spLocks noChangeArrowheads="1"/>
              </p:cNvSpPr>
              <p:nvPr/>
            </p:nvSpPr>
            <p:spPr bwMode="auto">
              <a:xfrm>
                <a:off x="4914900" y="4621213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1" name="Oval 250"/>
              <p:cNvSpPr>
                <a:spLocks noChangeArrowheads="1"/>
              </p:cNvSpPr>
              <p:nvPr/>
            </p:nvSpPr>
            <p:spPr bwMode="auto">
              <a:xfrm>
                <a:off x="5181600" y="4551363"/>
                <a:ext cx="80963" cy="77787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2" name="Oval 251"/>
              <p:cNvSpPr>
                <a:spLocks noChangeArrowheads="1"/>
              </p:cNvSpPr>
              <p:nvPr/>
            </p:nvSpPr>
            <p:spPr bwMode="auto">
              <a:xfrm>
                <a:off x="5141913" y="4311650"/>
                <a:ext cx="79375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3" name="Oval 252"/>
              <p:cNvSpPr>
                <a:spLocks noChangeArrowheads="1"/>
              </p:cNvSpPr>
              <p:nvPr/>
            </p:nvSpPr>
            <p:spPr bwMode="auto">
              <a:xfrm>
                <a:off x="5321300" y="36925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4" name="Oval 253"/>
              <p:cNvSpPr>
                <a:spLocks noChangeArrowheads="1"/>
              </p:cNvSpPr>
              <p:nvPr/>
            </p:nvSpPr>
            <p:spPr bwMode="auto">
              <a:xfrm>
                <a:off x="6634163" y="4433888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5" name="Oval 254"/>
              <p:cNvSpPr>
                <a:spLocks noChangeArrowheads="1"/>
              </p:cNvSpPr>
              <p:nvPr/>
            </p:nvSpPr>
            <p:spPr bwMode="auto">
              <a:xfrm>
                <a:off x="7362825" y="437515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7351713" y="4570413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7" name="Oval 256"/>
              <p:cNvSpPr>
                <a:spLocks noChangeArrowheads="1"/>
              </p:cNvSpPr>
              <p:nvPr/>
            </p:nvSpPr>
            <p:spPr bwMode="auto">
              <a:xfrm>
                <a:off x="7686675" y="4564063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8" name="Oval 257"/>
              <p:cNvSpPr>
                <a:spLocks noChangeArrowheads="1"/>
              </p:cNvSpPr>
              <p:nvPr/>
            </p:nvSpPr>
            <p:spPr bwMode="auto">
              <a:xfrm>
                <a:off x="7567613" y="46831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9" name="Oval 258"/>
              <p:cNvSpPr>
                <a:spLocks noChangeArrowheads="1"/>
              </p:cNvSpPr>
              <p:nvPr/>
            </p:nvSpPr>
            <p:spPr bwMode="auto">
              <a:xfrm>
                <a:off x="7446963" y="48625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7920038" y="48244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1" name="Oval 260"/>
              <p:cNvSpPr>
                <a:spLocks noChangeArrowheads="1"/>
              </p:cNvSpPr>
              <p:nvPr/>
            </p:nvSpPr>
            <p:spPr bwMode="auto">
              <a:xfrm>
                <a:off x="7961313" y="374967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2" name="Oval 261"/>
              <p:cNvSpPr>
                <a:spLocks noChangeArrowheads="1"/>
              </p:cNvSpPr>
              <p:nvPr/>
            </p:nvSpPr>
            <p:spPr bwMode="auto">
              <a:xfrm>
                <a:off x="8321675" y="379730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3" name="Oval 262"/>
              <p:cNvSpPr>
                <a:spLocks noChangeArrowheads="1"/>
              </p:cNvSpPr>
              <p:nvPr/>
            </p:nvSpPr>
            <p:spPr bwMode="auto">
              <a:xfrm>
                <a:off x="6794500" y="3752850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4" name="Oval 263"/>
              <p:cNvSpPr>
                <a:spLocks noChangeArrowheads="1"/>
              </p:cNvSpPr>
              <p:nvPr/>
            </p:nvSpPr>
            <p:spPr bwMode="auto">
              <a:xfrm>
                <a:off x="6643688" y="3970338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5" name="Oval 264"/>
              <p:cNvSpPr>
                <a:spLocks noChangeArrowheads="1"/>
              </p:cNvSpPr>
              <p:nvPr/>
            </p:nvSpPr>
            <p:spPr bwMode="auto">
              <a:xfrm>
                <a:off x="6483350" y="3805238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6" name="Oval 265"/>
              <p:cNvSpPr>
                <a:spLocks noChangeArrowheads="1"/>
              </p:cNvSpPr>
              <p:nvPr/>
            </p:nvSpPr>
            <p:spPr bwMode="auto">
              <a:xfrm>
                <a:off x="6580188" y="36036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6424613" y="3646488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</p:grpSp>
        <p:cxnSp>
          <p:nvCxnSpPr>
            <p:cNvPr id="147" name="Straight Connector 146"/>
            <p:cNvCxnSpPr/>
            <p:nvPr/>
          </p:nvCxnSpPr>
          <p:spPr>
            <a:xfrm>
              <a:off x="3512138" y="6268047"/>
              <a:ext cx="0" cy="80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/>
          <p:cNvGrpSpPr/>
          <p:nvPr/>
        </p:nvGrpSpPr>
        <p:grpSpPr>
          <a:xfrm>
            <a:off x="796645" y="4988629"/>
            <a:ext cx="3593223" cy="662692"/>
            <a:chOff x="0" y="6021288"/>
            <a:chExt cx="4427258" cy="836712"/>
          </a:xfrm>
        </p:grpSpPr>
        <p:pic>
          <p:nvPicPr>
            <p:cNvPr id="278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 r="11549"/>
            <a:stretch>
              <a:fillRect/>
            </a:stretch>
          </p:blipFill>
          <p:spPr bwMode="auto">
            <a:xfrm>
              <a:off x="0" y="6093296"/>
              <a:ext cx="4427258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" name="Rectangle 278"/>
            <p:cNvSpPr/>
            <p:nvPr/>
          </p:nvSpPr>
          <p:spPr>
            <a:xfrm>
              <a:off x="0" y="6021288"/>
              <a:ext cx="3955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5364109" y="4988629"/>
            <a:ext cx="3593223" cy="662692"/>
            <a:chOff x="0" y="6021288"/>
            <a:chExt cx="4427258" cy="836712"/>
          </a:xfrm>
        </p:grpSpPr>
        <p:pic>
          <p:nvPicPr>
            <p:cNvPr id="281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 r="11549"/>
            <a:stretch>
              <a:fillRect/>
            </a:stretch>
          </p:blipFill>
          <p:spPr bwMode="auto">
            <a:xfrm>
              <a:off x="0" y="6093296"/>
              <a:ext cx="4427258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2" name="Rectangle 281"/>
            <p:cNvSpPr/>
            <p:nvPr/>
          </p:nvSpPr>
          <p:spPr>
            <a:xfrm>
              <a:off x="0" y="6021288"/>
              <a:ext cx="3955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9944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086" y="188640"/>
            <a:ext cx="8381479" cy="86937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noProof="0" smtClean="0"/>
              <a:t>Using Word Sense Discrimination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3347864" y="2275717"/>
            <a:ext cx="3994370" cy="3024336"/>
            <a:chOff x="71406" y="571480"/>
            <a:chExt cx="8950176" cy="5493793"/>
          </a:xfrm>
        </p:grpSpPr>
        <p:graphicFrame>
          <p:nvGraphicFramePr>
            <p:cNvPr id="27" name="Diagram 26"/>
            <p:cNvGraphicFramePr/>
            <p:nvPr/>
          </p:nvGraphicFramePr>
          <p:xfrm>
            <a:off x="71406" y="571480"/>
            <a:ext cx="8950176" cy="54937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109663" y="1303338"/>
              <a:ext cx="369887" cy="46355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078038" y="2057400"/>
              <a:ext cx="631825" cy="6254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605213" y="1241425"/>
              <a:ext cx="631825" cy="6254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811713" y="2062163"/>
              <a:ext cx="630237" cy="66992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32" name="Straight Arrow Connector 31"/>
            <p:cNvCxnSpPr>
              <a:cxnSpLocks noChangeShapeType="1"/>
              <a:stCxn id="28" idx="6"/>
              <a:endCxn id="30" idx="2"/>
            </p:cNvCxnSpPr>
            <p:nvPr/>
          </p:nvCxnSpPr>
          <p:spPr bwMode="auto">
            <a:xfrm>
              <a:off x="1479550" y="1535113"/>
              <a:ext cx="2125663" cy="190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cxnSp>
          <p:nvCxnSpPr>
            <p:cNvPr id="33" name="Straight Arrow Connector 32"/>
            <p:cNvCxnSpPr>
              <a:cxnSpLocks noChangeShapeType="1"/>
              <a:stCxn id="29" idx="6"/>
              <a:endCxn id="31" idx="2"/>
            </p:cNvCxnSpPr>
            <p:nvPr/>
          </p:nvCxnSpPr>
          <p:spPr bwMode="auto">
            <a:xfrm>
              <a:off x="2709863" y="2370138"/>
              <a:ext cx="2101850" cy="269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504113" y="2471738"/>
              <a:ext cx="630237" cy="6254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6257925" y="1158875"/>
              <a:ext cx="401638" cy="36988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36" name="Straight Arrow Connector 35"/>
            <p:cNvCxnSpPr>
              <a:cxnSpLocks noChangeShapeType="1"/>
              <a:stCxn id="30" idx="6"/>
              <a:endCxn id="35" idx="2"/>
            </p:cNvCxnSpPr>
            <p:nvPr/>
          </p:nvCxnSpPr>
          <p:spPr bwMode="auto">
            <a:xfrm flipV="1">
              <a:off x="4237038" y="1344613"/>
              <a:ext cx="2020887" cy="2095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cxnSp>
          <p:nvCxnSpPr>
            <p:cNvPr id="37" name="Straight Arrow Connector 3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5441950" y="2397125"/>
              <a:ext cx="2062163" cy="3873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981825" y="1568450"/>
              <a:ext cx="630238" cy="6254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11175" y="1493838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511175" y="2057400"/>
              <a:ext cx="80963" cy="85725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74738" y="1897063"/>
              <a:ext cx="79375" cy="8255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073150" y="2660650"/>
              <a:ext cx="80963" cy="71438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43" name="Straight Connector 42"/>
            <p:cNvCxnSpPr>
              <a:cxnSpLocks noChangeShapeType="1"/>
              <a:stCxn id="42" idx="6"/>
            </p:cNvCxnSpPr>
            <p:nvPr/>
          </p:nvCxnSpPr>
          <p:spPr bwMode="auto">
            <a:xfrm flipV="1">
              <a:off x="1154113" y="2628900"/>
              <a:ext cx="923925" cy="682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1998663" y="2197100"/>
              <a:ext cx="295275" cy="746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rot="5400000">
              <a:off x="2212975" y="2255838"/>
              <a:ext cx="130175" cy="539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rot="16200000" flipH="1">
              <a:off x="2216150" y="2436813"/>
              <a:ext cx="111125" cy="412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2279650" y="2276475"/>
              <a:ext cx="215900" cy="98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 rot="5400000">
              <a:off x="2289175" y="2328863"/>
              <a:ext cx="244475" cy="184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flipV="1">
              <a:off x="2319338" y="2446338"/>
              <a:ext cx="257175" cy="968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>
              <a:off x="2279650" y="2374900"/>
              <a:ext cx="296863" cy="714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rot="16200000" flipH="1">
              <a:off x="2349501" y="2219325"/>
              <a:ext cx="228600" cy="225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3" name="Straight Connector 52"/>
            <p:cNvCxnSpPr>
              <a:cxnSpLocks noChangeShapeType="1"/>
              <a:endCxn id="41" idx="5"/>
            </p:cNvCxnSpPr>
            <p:nvPr/>
          </p:nvCxnSpPr>
          <p:spPr bwMode="auto">
            <a:xfrm rot="10800000">
              <a:off x="1143000" y="1968500"/>
              <a:ext cx="793750" cy="303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4" name="Straight Connector 53"/>
            <p:cNvCxnSpPr>
              <a:cxnSpLocks noChangeShapeType="1"/>
              <a:stCxn id="41" idx="7"/>
            </p:cNvCxnSpPr>
            <p:nvPr/>
          </p:nvCxnSpPr>
          <p:spPr bwMode="auto">
            <a:xfrm rot="5400000" flipH="1" flipV="1">
              <a:off x="1113631" y="1662907"/>
              <a:ext cx="276225" cy="2174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flipV="1">
              <a:off x="1220788" y="1601788"/>
              <a:ext cx="109537" cy="460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1145381" y="1529557"/>
              <a:ext cx="128587" cy="444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1267619" y="1505744"/>
              <a:ext cx="90487" cy="539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8" name="Straight Connector 57"/>
            <p:cNvCxnSpPr>
              <a:cxnSpLocks noChangeShapeType="1"/>
              <a:endCxn id="40" idx="7"/>
            </p:cNvCxnSpPr>
            <p:nvPr/>
          </p:nvCxnSpPr>
          <p:spPr bwMode="auto">
            <a:xfrm rot="5400000">
              <a:off x="673101" y="1579562"/>
              <a:ext cx="398462" cy="5826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9" name="Straight Connector 58"/>
            <p:cNvCxnSpPr>
              <a:cxnSpLocks noChangeShapeType="1"/>
              <a:stCxn id="40" idx="0"/>
              <a:endCxn id="39" idx="4"/>
            </p:cNvCxnSpPr>
            <p:nvPr/>
          </p:nvCxnSpPr>
          <p:spPr bwMode="auto">
            <a:xfrm rot="5400000" flipH="1" flipV="1">
              <a:off x="308769" y="1813719"/>
              <a:ext cx="48736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092700" y="2117725"/>
              <a:ext cx="71438" cy="8096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3794919" y="1358107"/>
              <a:ext cx="127000" cy="1508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7" name="Straight Connector 66"/>
            <p:cNvCxnSpPr>
              <a:cxnSpLocks noChangeShapeType="1"/>
            </p:cNvCxnSpPr>
            <p:nvPr/>
          </p:nvCxnSpPr>
          <p:spPr bwMode="auto">
            <a:xfrm rot="16200000" flipH="1">
              <a:off x="3922713" y="1460500"/>
              <a:ext cx="111125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9" name="Straight Connector 68"/>
            <p:cNvCxnSpPr>
              <a:cxnSpLocks noChangeShapeType="1"/>
            </p:cNvCxnSpPr>
            <p:nvPr/>
          </p:nvCxnSpPr>
          <p:spPr bwMode="auto">
            <a:xfrm rot="5400000">
              <a:off x="3821113" y="1517650"/>
              <a:ext cx="85725" cy="187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>
              <a:off x="3792538" y="1517650"/>
              <a:ext cx="157162" cy="301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1" name="Straight Connector 70"/>
            <p:cNvCxnSpPr>
              <a:cxnSpLocks noChangeShapeType="1"/>
            </p:cNvCxnSpPr>
            <p:nvPr/>
          </p:nvCxnSpPr>
          <p:spPr bwMode="auto">
            <a:xfrm rot="16200000" flipH="1">
              <a:off x="3990182" y="1578768"/>
              <a:ext cx="50800" cy="301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 flipV="1">
              <a:off x="3765550" y="1658938"/>
              <a:ext cx="265113" cy="222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3" name="Straight Connector 72"/>
            <p:cNvCxnSpPr>
              <a:cxnSpLocks noChangeShapeType="1"/>
            </p:cNvCxnSpPr>
            <p:nvPr/>
          </p:nvCxnSpPr>
          <p:spPr bwMode="auto">
            <a:xfrm rot="5400000">
              <a:off x="3846513" y="1681163"/>
              <a:ext cx="238125" cy="285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4" name="Straight Connector 73"/>
            <p:cNvCxnSpPr>
              <a:cxnSpLocks noChangeShapeType="1"/>
            </p:cNvCxnSpPr>
            <p:nvPr/>
          </p:nvCxnSpPr>
          <p:spPr bwMode="auto">
            <a:xfrm rot="5400000" flipH="1" flipV="1">
              <a:off x="3933825" y="1704976"/>
              <a:ext cx="153987" cy="809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>
              <a:off x="3978275" y="1841500"/>
              <a:ext cx="525463" cy="1063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6" name="Straight Connector 75"/>
            <p:cNvCxnSpPr>
              <a:cxnSpLocks noChangeShapeType="1"/>
            </p:cNvCxnSpPr>
            <p:nvPr/>
          </p:nvCxnSpPr>
          <p:spPr bwMode="auto">
            <a:xfrm rot="16200000" flipH="1">
              <a:off x="3712369" y="1610519"/>
              <a:ext cx="206375" cy="650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flipV="1">
              <a:off x="3892550" y="1658938"/>
              <a:ext cx="138113" cy="1079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8" name="Straight Connector 77"/>
            <p:cNvCxnSpPr>
              <a:cxnSpLocks noChangeShapeType="1"/>
              <a:stCxn id="118" idx="6"/>
            </p:cNvCxnSpPr>
            <p:nvPr/>
          </p:nvCxnSpPr>
          <p:spPr bwMode="auto">
            <a:xfrm flipV="1">
              <a:off x="4991100" y="2500313"/>
              <a:ext cx="263525" cy="190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4922044" y="2377282"/>
              <a:ext cx="123825" cy="650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>
              <a:off x="5067300" y="2300288"/>
              <a:ext cx="198438" cy="1666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V="1">
              <a:off x="5067300" y="2284413"/>
              <a:ext cx="227013" cy="158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2" name="Straight Connector 81"/>
            <p:cNvCxnSpPr>
              <a:cxnSpLocks noChangeShapeType="1"/>
              <a:stCxn id="60" idx="3"/>
            </p:cNvCxnSpPr>
            <p:nvPr/>
          </p:nvCxnSpPr>
          <p:spPr bwMode="auto">
            <a:xfrm rot="5400000">
              <a:off x="5037137" y="2200276"/>
              <a:ext cx="79375" cy="50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3" name="Straight Connector 82"/>
            <p:cNvCxnSpPr>
              <a:cxnSpLocks noChangeShapeType="1"/>
              <a:stCxn id="60" idx="5"/>
            </p:cNvCxnSpPr>
            <p:nvPr/>
          </p:nvCxnSpPr>
          <p:spPr bwMode="auto">
            <a:xfrm rot="16200000" flipH="1">
              <a:off x="5090319" y="2248694"/>
              <a:ext cx="266700" cy="1412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4" name="Straight Connector 83"/>
            <p:cNvCxnSpPr>
              <a:cxnSpLocks noChangeShapeType="1"/>
            </p:cNvCxnSpPr>
            <p:nvPr/>
          </p:nvCxnSpPr>
          <p:spPr bwMode="auto">
            <a:xfrm rot="5400000">
              <a:off x="5244307" y="2369344"/>
              <a:ext cx="133350" cy="333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5" name="Straight Connector 84"/>
            <p:cNvCxnSpPr>
              <a:cxnSpLocks noChangeShapeType="1"/>
            </p:cNvCxnSpPr>
            <p:nvPr/>
          </p:nvCxnSpPr>
          <p:spPr bwMode="auto">
            <a:xfrm rot="16200000" flipH="1">
              <a:off x="5243513" y="2598738"/>
              <a:ext cx="411162" cy="3095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6" name="Straight Connector 85"/>
            <p:cNvCxnSpPr>
              <a:cxnSpLocks noChangeShapeType="1"/>
              <a:stCxn id="118" idx="3"/>
            </p:cNvCxnSpPr>
            <p:nvPr/>
          </p:nvCxnSpPr>
          <p:spPr bwMode="auto">
            <a:xfrm rot="5400000">
              <a:off x="3817938" y="2373313"/>
              <a:ext cx="930275" cy="12795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 flipH="1" flipV="1">
              <a:off x="7569200" y="2778125"/>
              <a:ext cx="257175" cy="857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7796213" y="2671763"/>
              <a:ext cx="201612" cy="127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flipV="1">
              <a:off x="7683500" y="2720975"/>
              <a:ext cx="314325" cy="2619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0" name="Straight Connector 89"/>
            <p:cNvCxnSpPr>
              <a:cxnSpLocks noChangeShapeType="1"/>
            </p:cNvCxnSpPr>
            <p:nvPr/>
          </p:nvCxnSpPr>
          <p:spPr bwMode="auto">
            <a:xfrm rot="5400000" flipH="1" flipV="1">
              <a:off x="6345238" y="1363662"/>
              <a:ext cx="63500" cy="1238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6465888" y="1330325"/>
              <a:ext cx="7937" cy="3095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flipV="1">
              <a:off x="6497638" y="1377950"/>
              <a:ext cx="41275" cy="158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3" name="Straight Connector 92"/>
            <p:cNvCxnSpPr>
              <a:cxnSpLocks noChangeShapeType="1"/>
            </p:cNvCxnSpPr>
            <p:nvPr/>
          </p:nvCxnSpPr>
          <p:spPr bwMode="auto">
            <a:xfrm rot="5400000">
              <a:off x="6252369" y="1277144"/>
              <a:ext cx="215900" cy="1317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 rot="16200000" flipH="1">
              <a:off x="6395244" y="1291431"/>
              <a:ext cx="122238" cy="222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5" name="Straight Connector 94"/>
            <p:cNvCxnSpPr>
              <a:cxnSpLocks noChangeShapeType="1"/>
            </p:cNvCxnSpPr>
            <p:nvPr/>
          </p:nvCxnSpPr>
          <p:spPr bwMode="auto">
            <a:xfrm rot="16200000" flipH="1">
              <a:off x="6457156" y="1240632"/>
              <a:ext cx="117475" cy="1063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6" name="Straight Connector 95"/>
            <p:cNvCxnSpPr>
              <a:cxnSpLocks noChangeShapeType="1"/>
            </p:cNvCxnSpPr>
            <p:nvPr/>
          </p:nvCxnSpPr>
          <p:spPr bwMode="auto">
            <a:xfrm flipV="1">
              <a:off x="7185025" y="1719263"/>
              <a:ext cx="157163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5400000">
              <a:off x="7273131" y="1840707"/>
              <a:ext cx="193675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 rot="16200000" flipH="1">
              <a:off x="7179469" y="1775619"/>
              <a:ext cx="169863" cy="1746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9" name="Straight Connector 98"/>
            <p:cNvCxnSpPr>
              <a:cxnSpLocks noChangeShapeType="1"/>
            </p:cNvCxnSpPr>
            <p:nvPr/>
          </p:nvCxnSpPr>
          <p:spPr bwMode="auto">
            <a:xfrm rot="16200000" flipH="1">
              <a:off x="7231857" y="1858169"/>
              <a:ext cx="26987" cy="1936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0" name="Straight Connector 99"/>
            <p:cNvCxnSpPr>
              <a:cxnSpLocks noChangeShapeType="1"/>
            </p:cNvCxnSpPr>
            <p:nvPr/>
          </p:nvCxnSpPr>
          <p:spPr bwMode="auto">
            <a:xfrm rot="5400000">
              <a:off x="7088188" y="1828800"/>
              <a:ext cx="109538" cy="269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1" name="Straight Connector 100"/>
            <p:cNvCxnSpPr>
              <a:cxnSpLocks noChangeShapeType="1"/>
            </p:cNvCxnSpPr>
            <p:nvPr/>
          </p:nvCxnSpPr>
          <p:spPr bwMode="auto">
            <a:xfrm flipV="1">
              <a:off x="7156450" y="1736725"/>
              <a:ext cx="195263" cy="1857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2" name="Straight Connector 101"/>
            <p:cNvCxnSpPr>
              <a:cxnSpLocks noChangeShapeType="1"/>
              <a:endCxn id="42" idx="6"/>
            </p:cNvCxnSpPr>
            <p:nvPr/>
          </p:nvCxnSpPr>
          <p:spPr bwMode="auto">
            <a:xfrm rot="10800000" flipV="1">
              <a:off x="1154113" y="2271713"/>
              <a:ext cx="782637" cy="4254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3" name="Straight Connector 102"/>
            <p:cNvCxnSpPr>
              <a:cxnSpLocks noChangeShapeType="1"/>
            </p:cNvCxnSpPr>
            <p:nvPr/>
          </p:nvCxnSpPr>
          <p:spPr bwMode="auto">
            <a:xfrm rot="16200000" flipH="1">
              <a:off x="7696995" y="2767806"/>
              <a:ext cx="220662" cy="857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4" name="Straight Connector 103"/>
            <p:cNvCxnSpPr>
              <a:cxnSpLocks noChangeShapeType="1"/>
            </p:cNvCxnSpPr>
            <p:nvPr/>
          </p:nvCxnSpPr>
          <p:spPr bwMode="auto">
            <a:xfrm rot="5400000" flipH="1" flipV="1">
              <a:off x="7901782" y="2853531"/>
              <a:ext cx="46038" cy="1047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5" name="Straight Connector 104"/>
            <p:cNvCxnSpPr>
              <a:cxnSpLocks noChangeShapeType="1"/>
            </p:cNvCxnSpPr>
            <p:nvPr/>
          </p:nvCxnSpPr>
          <p:spPr bwMode="auto">
            <a:xfrm rot="16200000" flipH="1">
              <a:off x="7806532" y="2670969"/>
              <a:ext cx="150812" cy="190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7956550" y="2771775"/>
              <a:ext cx="104775" cy="158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204913" y="1423988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330325" y="1579563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154113" y="160496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741363" y="221297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1917700" y="2233613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2292350" y="2157413"/>
              <a:ext cx="80963" cy="77787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2463800" y="224313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2543175" y="2414588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2270125" y="2509838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211388" y="233838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038350" y="2601913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4910138" y="248285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5240338" y="246221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4991100" y="2260600"/>
              <a:ext cx="80963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5294313" y="224313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5564188" y="2921000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3976688" y="2016125"/>
              <a:ext cx="71437" cy="8096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4432300" y="1901825"/>
              <a:ext cx="71438" cy="79375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3922713" y="1766888"/>
              <a:ext cx="71437" cy="8096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4008438" y="1608138"/>
              <a:ext cx="71437" cy="8096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3933825" y="1500188"/>
              <a:ext cx="71438" cy="8096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3929063" y="1323975"/>
              <a:ext cx="71437" cy="8096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3738563" y="1466850"/>
              <a:ext cx="71437" cy="8096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3721100" y="1628775"/>
              <a:ext cx="71438" cy="79375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3813175" y="1738313"/>
              <a:ext cx="71438" cy="79375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grpSp>
          <p:nvGrpSpPr>
            <p:cNvPr id="3" name="Group 239"/>
            <p:cNvGrpSpPr/>
            <p:nvPr/>
          </p:nvGrpSpPr>
          <p:grpSpPr>
            <a:xfrm>
              <a:off x="820738" y="3375025"/>
              <a:ext cx="7581900" cy="1687513"/>
              <a:chOff x="820738" y="3375025"/>
              <a:chExt cx="7581900" cy="1687513"/>
            </a:xfrm>
          </p:grpSpPr>
          <p:sp>
            <p:nvSpPr>
              <p:cNvPr id="148" name="Oval 147"/>
              <p:cNvSpPr>
                <a:spLocks noChangeArrowheads="1"/>
              </p:cNvSpPr>
              <p:nvPr/>
            </p:nvSpPr>
            <p:spPr bwMode="auto">
              <a:xfrm>
                <a:off x="1274763" y="4237038"/>
                <a:ext cx="504825" cy="619125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9" name="Oval 148"/>
              <p:cNvSpPr>
                <a:spLocks noChangeArrowheads="1"/>
              </p:cNvSpPr>
              <p:nvPr/>
            </p:nvSpPr>
            <p:spPr bwMode="auto">
              <a:xfrm>
                <a:off x="1033463" y="3457575"/>
                <a:ext cx="884237" cy="989013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0" name="Oval 149"/>
              <p:cNvSpPr>
                <a:spLocks noChangeArrowheads="1"/>
              </p:cNvSpPr>
              <p:nvPr/>
            </p:nvSpPr>
            <p:spPr bwMode="auto">
              <a:xfrm>
                <a:off x="4610100" y="3890963"/>
                <a:ext cx="792163" cy="887412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Oval 150"/>
              <p:cNvSpPr>
                <a:spLocks noChangeArrowheads="1"/>
              </p:cNvSpPr>
              <p:nvPr/>
            </p:nvSpPr>
            <p:spPr bwMode="auto">
              <a:xfrm>
                <a:off x="3363913" y="3375025"/>
                <a:ext cx="631825" cy="584200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52" name="Straight Arrow Connector 151"/>
              <p:cNvCxnSpPr>
                <a:cxnSpLocks noChangeShapeType="1"/>
                <a:stCxn id="149" idx="6"/>
                <a:endCxn id="150" idx="2"/>
              </p:cNvCxnSpPr>
              <p:nvPr/>
            </p:nvCxnSpPr>
            <p:spPr bwMode="auto">
              <a:xfrm>
                <a:off x="1917700" y="3952875"/>
                <a:ext cx="2692400" cy="38258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cxnSp>
            <p:nvCxnSpPr>
              <p:cNvPr id="153" name="Straight Arrow Connector 152"/>
              <p:cNvCxnSpPr>
                <a:cxnSpLocks noChangeShapeType="1"/>
                <a:stCxn id="148" idx="6"/>
                <a:endCxn id="150" idx="2"/>
              </p:cNvCxnSpPr>
              <p:nvPr/>
            </p:nvCxnSpPr>
            <p:spPr bwMode="auto">
              <a:xfrm flipV="1">
                <a:off x="1779588" y="4335463"/>
                <a:ext cx="2830512" cy="21113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7262813" y="4400550"/>
                <a:ext cx="630237" cy="623888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5" name="Oval 154"/>
              <p:cNvSpPr>
                <a:spLocks noChangeArrowheads="1"/>
              </p:cNvSpPr>
              <p:nvPr/>
            </p:nvSpPr>
            <p:spPr bwMode="auto">
              <a:xfrm>
                <a:off x="6297613" y="3498850"/>
                <a:ext cx="631825" cy="623888"/>
              </a:xfrm>
              <a:prstGeom prst="ellipse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56" name="Straight Arrow Connector 155"/>
              <p:cNvCxnSpPr>
                <a:cxnSpLocks noChangeShapeType="1"/>
                <a:stCxn id="150" idx="6"/>
                <a:endCxn id="155" idx="2"/>
              </p:cNvCxnSpPr>
              <p:nvPr/>
            </p:nvCxnSpPr>
            <p:spPr bwMode="auto">
              <a:xfrm flipV="1">
                <a:off x="5402263" y="3811588"/>
                <a:ext cx="895350" cy="52387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cxnSp>
            <p:nvCxnSpPr>
              <p:cNvPr id="157" name="Straight Arrow Connector 156"/>
              <p:cNvCxnSpPr>
                <a:cxnSpLocks noChangeShapeType="1"/>
                <a:stCxn id="150" idx="6"/>
                <a:endCxn id="154" idx="2"/>
              </p:cNvCxnSpPr>
              <p:nvPr/>
            </p:nvCxnSpPr>
            <p:spPr bwMode="auto">
              <a:xfrm>
                <a:off x="5402263" y="4335463"/>
                <a:ext cx="1860550" cy="377825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lgDashDotDot"/>
                <a:round/>
                <a:headEnd type="none" w="sm" len="sm"/>
                <a:tailEnd type="arrow" w="med" len="med"/>
              </a:ln>
            </p:spPr>
          </p:cxn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>
                <a:off x="1411288" y="4371975"/>
                <a:ext cx="68262" cy="635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59" name="Straight Connector 158"/>
              <p:cNvCxnSpPr>
                <a:cxnSpLocks noChangeShapeType="1"/>
              </p:cNvCxnSpPr>
              <p:nvPr/>
            </p:nvCxnSpPr>
            <p:spPr bwMode="auto">
              <a:xfrm rot="16200000" flipH="1">
                <a:off x="1407319" y="3799682"/>
                <a:ext cx="104775" cy="2238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" name="Straight Connector 159"/>
              <p:cNvCxnSpPr>
                <a:cxnSpLocks noChangeShapeType="1"/>
              </p:cNvCxnSpPr>
              <p:nvPr/>
            </p:nvCxnSpPr>
            <p:spPr bwMode="auto">
              <a:xfrm rot="5400000">
                <a:off x="1557337" y="3841751"/>
                <a:ext cx="168275" cy="381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" name="Straight Connector 160"/>
              <p:cNvCxnSpPr>
                <a:cxnSpLocks noChangeShapeType="1"/>
              </p:cNvCxnSpPr>
              <p:nvPr/>
            </p:nvCxnSpPr>
            <p:spPr bwMode="auto">
              <a:xfrm rot="16200000" flipH="1">
                <a:off x="1433513" y="3768725"/>
                <a:ext cx="241300" cy="952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Straight Connector 161"/>
              <p:cNvCxnSpPr>
                <a:cxnSpLocks noChangeShapeType="1"/>
              </p:cNvCxnSpPr>
              <p:nvPr/>
            </p:nvCxnSpPr>
            <p:spPr bwMode="auto">
              <a:xfrm rot="16200000" flipH="1">
                <a:off x="1543050" y="3659188"/>
                <a:ext cx="80963" cy="1539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" name="Straight Connector 162"/>
              <p:cNvCxnSpPr>
                <a:cxnSpLocks noChangeShapeType="1"/>
              </p:cNvCxnSpPr>
              <p:nvPr/>
            </p:nvCxnSpPr>
            <p:spPr bwMode="auto">
              <a:xfrm rot="5400000">
                <a:off x="1343025" y="3700463"/>
                <a:ext cx="122238" cy="1127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" name="Straight Connector 163"/>
              <p:cNvCxnSpPr>
                <a:cxnSpLocks noChangeShapeType="1"/>
              </p:cNvCxnSpPr>
              <p:nvPr/>
            </p:nvCxnSpPr>
            <p:spPr bwMode="auto">
              <a:xfrm rot="5400000">
                <a:off x="1416844" y="3996531"/>
                <a:ext cx="190500" cy="1793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Straight Connector 164"/>
              <p:cNvCxnSpPr>
                <a:cxnSpLocks noChangeShapeType="1"/>
              </p:cNvCxnSpPr>
              <p:nvPr/>
            </p:nvCxnSpPr>
            <p:spPr bwMode="auto">
              <a:xfrm rot="16200000" flipH="1">
                <a:off x="1193006" y="3966370"/>
                <a:ext cx="314325" cy="1000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" name="Straight Connector 100"/>
              <p:cNvCxnSpPr>
                <a:cxnSpLocks noChangeShapeType="1"/>
              </p:cNvCxnSpPr>
              <p:nvPr/>
            </p:nvCxnSpPr>
            <p:spPr bwMode="auto">
              <a:xfrm rot="10800000" flipV="1">
                <a:off x="1276350" y="3963988"/>
                <a:ext cx="295275" cy="1603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" name="Straight Connector 166"/>
              <p:cNvCxnSpPr>
                <a:cxnSpLocks noChangeShapeType="1"/>
                <a:endCxn id="158" idx="1"/>
              </p:cNvCxnSpPr>
              <p:nvPr/>
            </p:nvCxnSpPr>
            <p:spPr bwMode="auto">
              <a:xfrm>
                <a:off x="1276350" y="4124325"/>
                <a:ext cx="144463" cy="257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Straight Connector 167"/>
              <p:cNvCxnSpPr>
                <a:cxnSpLocks noChangeShapeType="1"/>
                <a:stCxn id="158" idx="7"/>
              </p:cNvCxnSpPr>
              <p:nvPr/>
            </p:nvCxnSpPr>
            <p:spPr bwMode="auto">
              <a:xfrm rot="5400000" flipH="1" flipV="1">
                <a:off x="1496219" y="4266406"/>
                <a:ext cx="88900" cy="1412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" name="Straight Connector 168"/>
              <p:cNvCxnSpPr>
                <a:cxnSpLocks noChangeShapeType="1"/>
              </p:cNvCxnSpPr>
              <p:nvPr/>
            </p:nvCxnSpPr>
            <p:spPr bwMode="auto">
              <a:xfrm rot="16200000" flipV="1">
                <a:off x="1491457" y="4145756"/>
                <a:ext cx="68262" cy="1873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" name="Straight Connector 169"/>
              <p:cNvCxnSpPr>
                <a:cxnSpLocks noChangeShapeType="1"/>
                <a:endCxn id="158" idx="0"/>
              </p:cNvCxnSpPr>
              <p:nvPr/>
            </p:nvCxnSpPr>
            <p:spPr bwMode="auto">
              <a:xfrm rot="16200000" flipH="1">
                <a:off x="1355725" y="4281488"/>
                <a:ext cx="134937" cy="460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Straight Connector 170"/>
              <p:cNvCxnSpPr>
                <a:cxnSpLocks noChangeShapeType="1"/>
                <a:stCxn id="158" idx="4"/>
              </p:cNvCxnSpPr>
              <p:nvPr/>
            </p:nvCxnSpPr>
            <p:spPr bwMode="auto">
              <a:xfrm rot="5400000">
                <a:off x="1319213" y="4486275"/>
                <a:ext cx="177800" cy="762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" name="Straight Connector 1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436688" y="4486275"/>
                <a:ext cx="84138" cy="185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" name="Straight Connector 172"/>
              <p:cNvCxnSpPr>
                <a:cxnSpLocks noChangeShapeType="1"/>
              </p:cNvCxnSpPr>
              <p:nvPr/>
            </p:nvCxnSpPr>
            <p:spPr bwMode="auto">
              <a:xfrm rot="5400000">
                <a:off x="1501775" y="4660901"/>
                <a:ext cx="198437" cy="47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Straight Connector 173"/>
              <p:cNvCxnSpPr>
                <a:cxnSpLocks noChangeShapeType="1"/>
              </p:cNvCxnSpPr>
              <p:nvPr/>
            </p:nvCxnSpPr>
            <p:spPr bwMode="auto">
              <a:xfrm rot="5400000">
                <a:off x="1594644" y="4688682"/>
                <a:ext cx="104775" cy="58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" name="Straight Connector 174"/>
              <p:cNvCxnSpPr>
                <a:cxnSpLocks noChangeShapeType="1"/>
              </p:cNvCxnSpPr>
              <p:nvPr/>
            </p:nvCxnSpPr>
            <p:spPr bwMode="auto">
              <a:xfrm rot="16200000" flipV="1">
                <a:off x="1623218" y="4558507"/>
                <a:ext cx="55563" cy="508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" name="Straight Connector 175"/>
              <p:cNvCxnSpPr>
                <a:cxnSpLocks noChangeShapeType="1"/>
              </p:cNvCxnSpPr>
              <p:nvPr/>
            </p:nvCxnSpPr>
            <p:spPr bwMode="auto">
              <a:xfrm rot="16200000" flipH="1">
                <a:off x="1415257" y="4629944"/>
                <a:ext cx="127000" cy="18573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Straight Connector 1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525588" y="4395787"/>
                <a:ext cx="190500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" name="Straight Connector 177"/>
              <p:cNvCxnSpPr>
                <a:cxnSpLocks noChangeShapeType="1"/>
              </p:cNvCxnSpPr>
              <p:nvPr/>
            </p:nvCxnSpPr>
            <p:spPr bwMode="auto">
              <a:xfrm flipV="1">
                <a:off x="901700" y="3675063"/>
                <a:ext cx="549275" cy="1333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179" name="Oval 178"/>
              <p:cNvSpPr>
                <a:spLocks noChangeArrowheads="1"/>
              </p:cNvSpPr>
              <p:nvPr/>
            </p:nvSpPr>
            <p:spPr bwMode="auto">
              <a:xfrm>
                <a:off x="3763963" y="3625850"/>
                <a:ext cx="69850" cy="77788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0" name="Oval 179"/>
              <p:cNvSpPr>
                <a:spLocks noChangeArrowheads="1"/>
              </p:cNvSpPr>
              <p:nvPr/>
            </p:nvSpPr>
            <p:spPr bwMode="auto">
              <a:xfrm>
                <a:off x="4144963" y="4095750"/>
                <a:ext cx="82550" cy="77788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81" name="Straight Connector 180"/>
              <p:cNvCxnSpPr>
                <a:cxnSpLocks noChangeShapeType="1"/>
                <a:endCxn id="179" idx="1"/>
              </p:cNvCxnSpPr>
              <p:nvPr/>
            </p:nvCxnSpPr>
            <p:spPr bwMode="auto">
              <a:xfrm rot="16200000" flipH="1">
                <a:off x="3656807" y="3520281"/>
                <a:ext cx="103188" cy="130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Straight Connector 181"/>
              <p:cNvCxnSpPr>
                <a:cxnSpLocks noChangeShapeType="1"/>
                <a:stCxn id="179" idx="3"/>
              </p:cNvCxnSpPr>
              <p:nvPr/>
            </p:nvCxnSpPr>
            <p:spPr bwMode="auto">
              <a:xfrm rot="5400000">
                <a:off x="3679825" y="3679825"/>
                <a:ext cx="80963" cy="1063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Straight Connector 182"/>
              <p:cNvCxnSpPr>
                <a:cxnSpLocks noChangeShapeType="1"/>
                <a:endCxn id="179" idx="2"/>
              </p:cNvCxnSpPr>
              <p:nvPr/>
            </p:nvCxnSpPr>
            <p:spPr bwMode="auto">
              <a:xfrm>
                <a:off x="3551238" y="3641725"/>
                <a:ext cx="212725" cy="238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" name="Straight Connector 183"/>
              <p:cNvCxnSpPr>
                <a:cxnSpLocks noChangeShapeType="1"/>
              </p:cNvCxnSpPr>
              <p:nvPr/>
            </p:nvCxnSpPr>
            <p:spPr bwMode="auto">
              <a:xfrm rot="5400000">
                <a:off x="3522663" y="3551237"/>
                <a:ext cx="84138" cy="492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5" name="Straight Connector 184"/>
              <p:cNvCxnSpPr>
                <a:cxnSpLocks noChangeShapeType="1"/>
              </p:cNvCxnSpPr>
              <p:nvPr/>
            </p:nvCxnSpPr>
            <p:spPr bwMode="auto">
              <a:xfrm rot="16200000" flipH="1">
                <a:off x="3534569" y="3672681"/>
                <a:ext cx="85725" cy="746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Straight Connector 185"/>
              <p:cNvCxnSpPr>
                <a:cxnSpLocks noChangeShapeType="1"/>
              </p:cNvCxnSpPr>
              <p:nvPr/>
            </p:nvCxnSpPr>
            <p:spPr bwMode="auto">
              <a:xfrm rot="16200000" flipH="1">
                <a:off x="3525837" y="3635376"/>
                <a:ext cx="200025" cy="190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7" name="Straight Connector 186"/>
              <p:cNvCxnSpPr>
                <a:cxnSpLocks noChangeShapeType="1"/>
                <a:stCxn id="179" idx="7"/>
              </p:cNvCxnSpPr>
              <p:nvPr/>
            </p:nvCxnSpPr>
            <p:spPr bwMode="auto">
              <a:xfrm rot="5400000" flipH="1" flipV="1">
                <a:off x="3890962" y="3468688"/>
                <a:ext cx="100013" cy="2365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8" name="Straight Connector 1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84256" y="3825082"/>
                <a:ext cx="612775" cy="5540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Straight Connector 188"/>
              <p:cNvCxnSpPr>
                <a:cxnSpLocks noChangeShapeType="1"/>
              </p:cNvCxnSpPr>
              <p:nvPr/>
            </p:nvCxnSpPr>
            <p:spPr bwMode="auto">
              <a:xfrm flipV="1">
                <a:off x="6684963" y="4425950"/>
                <a:ext cx="677862" cy="44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" name="Straight Connector 189"/>
              <p:cNvCxnSpPr>
                <a:cxnSpLocks noChangeShapeType="1"/>
              </p:cNvCxnSpPr>
              <p:nvPr/>
            </p:nvCxnSpPr>
            <p:spPr bwMode="auto">
              <a:xfrm rot="16200000" flipH="1">
                <a:off x="7338219" y="4506119"/>
                <a:ext cx="112713" cy="31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" name="Straight Connector 190"/>
              <p:cNvCxnSpPr>
                <a:cxnSpLocks noChangeShapeType="1"/>
              </p:cNvCxnSpPr>
              <p:nvPr/>
            </p:nvCxnSpPr>
            <p:spPr bwMode="auto">
              <a:xfrm flipV="1">
                <a:off x="7423150" y="4591050"/>
                <a:ext cx="295275" cy="47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Straight Connector 191"/>
              <p:cNvCxnSpPr>
                <a:cxnSpLocks noChangeShapeType="1"/>
              </p:cNvCxnSpPr>
              <p:nvPr/>
            </p:nvCxnSpPr>
            <p:spPr bwMode="auto">
              <a:xfrm rot="16200000" flipH="1">
                <a:off x="7315994" y="4709319"/>
                <a:ext cx="252413" cy="920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" name="Straight Connector 19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95381" y="4769645"/>
                <a:ext cx="142875" cy="809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" name="Straight Connector 193"/>
              <p:cNvCxnSpPr>
                <a:cxnSpLocks noChangeShapeType="1"/>
              </p:cNvCxnSpPr>
              <p:nvPr/>
            </p:nvCxnSpPr>
            <p:spPr bwMode="auto">
              <a:xfrm rot="16200000" flipH="1">
                <a:off x="7472363" y="4560888"/>
                <a:ext cx="77787" cy="1920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Straight Connector 19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644606" y="4614069"/>
                <a:ext cx="85725" cy="777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Straight Connector 195"/>
              <p:cNvCxnSpPr>
                <a:cxnSpLocks noChangeShapeType="1"/>
              </p:cNvCxnSpPr>
              <p:nvPr/>
            </p:nvCxnSpPr>
            <p:spPr bwMode="auto">
              <a:xfrm flipV="1">
                <a:off x="7534275" y="4862513"/>
                <a:ext cx="411163" cy="396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" name="Straight Connector 196"/>
              <p:cNvCxnSpPr>
                <a:cxnSpLocks noChangeShapeType="1"/>
              </p:cNvCxnSpPr>
              <p:nvPr/>
            </p:nvCxnSpPr>
            <p:spPr bwMode="auto">
              <a:xfrm rot="10800000">
                <a:off x="4964113" y="4335463"/>
                <a:ext cx="182562" cy="142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Straight Connector 197"/>
              <p:cNvCxnSpPr>
                <a:cxnSpLocks noChangeShapeType="1"/>
              </p:cNvCxnSpPr>
              <p:nvPr/>
            </p:nvCxnSpPr>
            <p:spPr bwMode="auto">
              <a:xfrm rot="5400000">
                <a:off x="5017294" y="4341019"/>
                <a:ext cx="109538" cy="1714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" name="Straight Connector 19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07781" y="4455319"/>
                <a:ext cx="182563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" name="Straight Connector 199"/>
              <p:cNvCxnSpPr>
                <a:cxnSpLocks noChangeShapeType="1"/>
              </p:cNvCxnSpPr>
              <p:nvPr/>
            </p:nvCxnSpPr>
            <p:spPr bwMode="auto">
              <a:xfrm rot="5400000">
                <a:off x="5053012" y="4532313"/>
                <a:ext cx="61913" cy="22383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Straight Connector 200"/>
              <p:cNvCxnSpPr>
                <a:cxnSpLocks noChangeShapeType="1"/>
              </p:cNvCxnSpPr>
              <p:nvPr/>
            </p:nvCxnSpPr>
            <p:spPr bwMode="auto">
              <a:xfrm rot="5400000">
                <a:off x="4892675" y="4573588"/>
                <a:ext cx="122238" cy="238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" name="Straight Connector 201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9837" y="4454526"/>
                <a:ext cx="74613" cy="20161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Straight Connector 202"/>
              <p:cNvCxnSpPr>
                <a:cxnSpLocks noChangeShapeType="1"/>
              </p:cNvCxnSpPr>
              <p:nvPr/>
            </p:nvCxnSpPr>
            <p:spPr bwMode="auto">
              <a:xfrm rot="16200000" flipH="1">
                <a:off x="4892675" y="4402138"/>
                <a:ext cx="115888" cy="30162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Straight Connector 203"/>
              <p:cNvCxnSpPr>
                <a:cxnSpLocks noChangeShapeType="1"/>
                <a:endCxn id="180" idx="6"/>
              </p:cNvCxnSpPr>
              <p:nvPr/>
            </p:nvCxnSpPr>
            <p:spPr bwMode="auto">
              <a:xfrm rot="16200000" flipV="1">
                <a:off x="4479925" y="3881438"/>
                <a:ext cx="182563" cy="6873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5" name="Straight Connector 204"/>
              <p:cNvCxnSpPr>
                <a:cxnSpLocks noChangeShapeType="1"/>
              </p:cNvCxnSpPr>
              <p:nvPr/>
            </p:nvCxnSpPr>
            <p:spPr bwMode="auto">
              <a:xfrm rot="5400000">
                <a:off x="4565650" y="4387850"/>
                <a:ext cx="384175" cy="3143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Straight Connector 205"/>
              <p:cNvCxnSpPr>
                <a:cxnSpLocks noChangeShapeType="1"/>
              </p:cNvCxnSpPr>
              <p:nvPr/>
            </p:nvCxnSpPr>
            <p:spPr bwMode="auto">
              <a:xfrm rot="5400000">
                <a:off x="4989512" y="3944938"/>
                <a:ext cx="563563" cy="1793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Straight Connector 206"/>
              <p:cNvCxnSpPr>
                <a:cxnSpLocks noChangeShapeType="1"/>
                <a:stCxn id="180" idx="7"/>
              </p:cNvCxnSpPr>
              <p:nvPr/>
            </p:nvCxnSpPr>
            <p:spPr bwMode="auto">
              <a:xfrm rot="5400000" flipH="1" flipV="1">
                <a:off x="4572000" y="3357563"/>
                <a:ext cx="392113" cy="11064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8" name="Straight Connector 207"/>
              <p:cNvCxnSpPr>
                <a:cxnSpLocks noChangeShapeType="1"/>
              </p:cNvCxnSpPr>
              <p:nvPr/>
            </p:nvCxnSpPr>
            <p:spPr bwMode="auto">
              <a:xfrm rot="16200000" flipH="1">
                <a:off x="6846094" y="3882231"/>
                <a:ext cx="369888" cy="6826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Straight Connector 20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55594" y="3852069"/>
                <a:ext cx="180975" cy="11271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Straight Connector 209"/>
              <p:cNvCxnSpPr>
                <a:cxnSpLocks noChangeShapeType="1"/>
              </p:cNvCxnSpPr>
              <p:nvPr/>
            </p:nvCxnSpPr>
            <p:spPr bwMode="auto">
              <a:xfrm flipV="1">
                <a:off x="6532563" y="3794125"/>
                <a:ext cx="261937" cy="635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1" name="Straight Connector 210"/>
              <p:cNvCxnSpPr>
                <a:cxnSpLocks noChangeShapeType="1"/>
              </p:cNvCxnSpPr>
              <p:nvPr/>
            </p:nvCxnSpPr>
            <p:spPr bwMode="auto">
              <a:xfrm rot="16200000" flipH="1">
                <a:off x="6524625" y="3879850"/>
                <a:ext cx="119063" cy="1190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2" name="Straight Connector 21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74619" y="3704431"/>
                <a:ext cx="179388" cy="793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Straight Connector 212"/>
              <p:cNvCxnSpPr>
                <a:cxnSpLocks noChangeShapeType="1"/>
              </p:cNvCxnSpPr>
              <p:nvPr/>
            </p:nvCxnSpPr>
            <p:spPr bwMode="auto">
              <a:xfrm flipV="1">
                <a:off x="6499225" y="3635375"/>
                <a:ext cx="95250" cy="5715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4" name="Straight Connector 213"/>
              <p:cNvCxnSpPr>
                <a:cxnSpLocks noChangeShapeType="1"/>
              </p:cNvCxnSpPr>
              <p:nvPr/>
            </p:nvCxnSpPr>
            <p:spPr bwMode="auto">
              <a:xfrm rot="16200000" flipH="1">
                <a:off x="6432550" y="3756025"/>
                <a:ext cx="104775" cy="349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" name="Straight Connector 214"/>
              <p:cNvCxnSpPr>
                <a:cxnSpLocks noChangeShapeType="1"/>
              </p:cNvCxnSpPr>
              <p:nvPr/>
            </p:nvCxnSpPr>
            <p:spPr bwMode="auto">
              <a:xfrm rot="16200000" flipH="1">
                <a:off x="6667500" y="3636963"/>
                <a:ext cx="117475" cy="15240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Straight Connector 215"/>
              <p:cNvCxnSpPr>
                <a:cxnSpLocks noChangeShapeType="1"/>
              </p:cNvCxnSpPr>
              <p:nvPr/>
            </p:nvCxnSpPr>
            <p:spPr bwMode="auto">
              <a:xfrm>
                <a:off x="8013700" y="3775075"/>
                <a:ext cx="307975" cy="42863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5133975" y="4129088"/>
                <a:ext cx="7302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218" name="Straight Connector 217"/>
              <p:cNvCxnSpPr>
                <a:cxnSpLocks noChangeShapeType="1"/>
              </p:cNvCxnSpPr>
              <p:nvPr/>
            </p:nvCxnSpPr>
            <p:spPr bwMode="auto">
              <a:xfrm rot="5400000">
                <a:off x="4691062" y="4262438"/>
                <a:ext cx="201613" cy="396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Straight Connector 218"/>
              <p:cNvCxnSpPr>
                <a:cxnSpLocks noChangeShapeType="1"/>
              </p:cNvCxnSpPr>
              <p:nvPr/>
            </p:nvCxnSpPr>
            <p:spPr bwMode="auto">
              <a:xfrm rot="16200000" flipH="1">
                <a:off x="4852194" y="4390232"/>
                <a:ext cx="41275" cy="141287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" name="Straight Connector 2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89500" y="3998913"/>
                <a:ext cx="98425" cy="1936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" name="Straight Connector 220"/>
              <p:cNvCxnSpPr>
                <a:cxnSpLocks noChangeShapeType="1"/>
              </p:cNvCxnSpPr>
              <p:nvPr/>
            </p:nvCxnSpPr>
            <p:spPr bwMode="auto">
              <a:xfrm rot="5400000">
                <a:off x="4877594" y="4134644"/>
                <a:ext cx="260350" cy="1031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Straight Connector 221"/>
              <p:cNvCxnSpPr>
                <a:cxnSpLocks noChangeShapeType="1"/>
                <a:endCxn id="217" idx="2"/>
              </p:cNvCxnSpPr>
              <p:nvPr/>
            </p:nvCxnSpPr>
            <p:spPr bwMode="auto">
              <a:xfrm>
                <a:off x="4851400" y="4165600"/>
                <a:ext cx="282575" cy="158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" name="Straight Connector 222"/>
              <p:cNvCxnSpPr>
                <a:cxnSpLocks noChangeShapeType="1"/>
                <a:stCxn id="217" idx="3"/>
              </p:cNvCxnSpPr>
              <p:nvPr/>
            </p:nvCxnSpPr>
            <p:spPr bwMode="auto">
              <a:xfrm rot="5400000">
                <a:off x="4984751" y="4173537"/>
                <a:ext cx="139700" cy="18097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" name="Straight Connector 223"/>
              <p:cNvCxnSpPr>
                <a:cxnSpLocks noChangeShapeType="1"/>
              </p:cNvCxnSpPr>
              <p:nvPr/>
            </p:nvCxnSpPr>
            <p:spPr bwMode="auto">
              <a:xfrm rot="16200000" flipH="1">
                <a:off x="4973638" y="4141788"/>
                <a:ext cx="269875" cy="98425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</p:spPr>
          </p:cxnSp>
          <p:sp>
            <p:nvSpPr>
              <p:cNvPr id="225" name="Oval 224"/>
              <p:cNvSpPr>
                <a:spLocks noChangeArrowheads="1"/>
              </p:cNvSpPr>
              <p:nvPr/>
            </p:nvSpPr>
            <p:spPr bwMode="auto">
              <a:xfrm>
                <a:off x="820738" y="379095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6" name="Oval 225"/>
              <p:cNvSpPr>
                <a:spLocks noChangeArrowheads="1"/>
              </p:cNvSpPr>
              <p:nvPr/>
            </p:nvSpPr>
            <p:spPr bwMode="auto">
              <a:xfrm>
                <a:off x="1450975" y="3627438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7" name="Oval 226"/>
              <p:cNvSpPr>
                <a:spLocks noChangeArrowheads="1"/>
              </p:cNvSpPr>
              <p:nvPr/>
            </p:nvSpPr>
            <p:spPr bwMode="auto">
              <a:xfrm>
                <a:off x="1631950" y="3744913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8" name="Oval 227"/>
              <p:cNvSpPr>
                <a:spLocks noChangeArrowheads="1"/>
              </p:cNvSpPr>
              <p:nvPr/>
            </p:nvSpPr>
            <p:spPr bwMode="auto">
              <a:xfrm>
                <a:off x="1562100" y="3913188"/>
                <a:ext cx="79375" cy="77787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9" name="Oval 228"/>
              <p:cNvSpPr>
                <a:spLocks noChangeArrowheads="1"/>
              </p:cNvSpPr>
              <p:nvPr/>
            </p:nvSpPr>
            <p:spPr bwMode="auto">
              <a:xfrm>
                <a:off x="1279525" y="3794125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1239838" y="4087813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1" name="Oval 230"/>
              <p:cNvSpPr>
                <a:spLocks noChangeArrowheads="1"/>
              </p:cNvSpPr>
              <p:nvPr/>
            </p:nvSpPr>
            <p:spPr bwMode="auto">
              <a:xfrm>
                <a:off x="1370013" y="4156075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2" name="Oval 231"/>
              <p:cNvSpPr>
                <a:spLocks noChangeArrowheads="1"/>
              </p:cNvSpPr>
              <p:nvPr/>
            </p:nvSpPr>
            <p:spPr bwMode="auto">
              <a:xfrm>
                <a:off x="1585913" y="42497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3" name="Oval 232"/>
              <p:cNvSpPr>
                <a:spLocks noChangeArrowheads="1"/>
              </p:cNvSpPr>
              <p:nvPr/>
            </p:nvSpPr>
            <p:spPr bwMode="auto">
              <a:xfrm>
                <a:off x="1339850" y="459898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1563688" y="449897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5" name="Oval 234"/>
              <p:cNvSpPr>
                <a:spLocks noChangeArrowheads="1"/>
              </p:cNvSpPr>
              <p:nvPr/>
            </p:nvSpPr>
            <p:spPr bwMode="auto">
              <a:xfrm>
                <a:off x="1660525" y="4606925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6" name="Oval 235"/>
              <p:cNvSpPr>
                <a:spLocks noChangeArrowheads="1"/>
              </p:cNvSpPr>
              <p:nvPr/>
            </p:nvSpPr>
            <p:spPr bwMode="auto">
              <a:xfrm>
                <a:off x="1579563" y="47482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7" name="Oval 236"/>
              <p:cNvSpPr>
                <a:spLocks noChangeArrowheads="1"/>
              </p:cNvSpPr>
              <p:nvPr/>
            </p:nvSpPr>
            <p:spPr bwMode="auto">
              <a:xfrm>
                <a:off x="4022725" y="3498850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8" name="Oval 237"/>
              <p:cNvSpPr>
                <a:spLocks noChangeArrowheads="1"/>
              </p:cNvSpPr>
              <p:nvPr/>
            </p:nvSpPr>
            <p:spPr bwMode="auto">
              <a:xfrm>
                <a:off x="3595688" y="374650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9" name="Oval 238"/>
              <p:cNvSpPr>
                <a:spLocks noChangeArrowheads="1"/>
              </p:cNvSpPr>
              <p:nvPr/>
            </p:nvSpPr>
            <p:spPr bwMode="auto">
              <a:xfrm>
                <a:off x="3498850" y="3606800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0" name="Oval 239"/>
              <p:cNvSpPr>
                <a:spLocks noChangeArrowheads="1"/>
              </p:cNvSpPr>
              <p:nvPr/>
            </p:nvSpPr>
            <p:spPr bwMode="auto">
              <a:xfrm>
                <a:off x="3578225" y="3457575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1" name="Oval 240"/>
              <p:cNvSpPr>
                <a:spLocks noChangeArrowheads="1"/>
              </p:cNvSpPr>
              <p:nvPr/>
            </p:nvSpPr>
            <p:spPr bwMode="auto">
              <a:xfrm>
                <a:off x="4778375" y="41227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2" name="Oval 241"/>
              <p:cNvSpPr>
                <a:spLocks noChangeArrowheads="1"/>
              </p:cNvSpPr>
              <p:nvPr/>
            </p:nvSpPr>
            <p:spPr bwMode="auto">
              <a:xfrm>
                <a:off x="5011738" y="4000500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3" name="Oval 242"/>
              <p:cNvSpPr>
                <a:spLocks noChangeArrowheads="1"/>
              </p:cNvSpPr>
              <p:nvPr/>
            </p:nvSpPr>
            <p:spPr bwMode="auto">
              <a:xfrm>
                <a:off x="4914900" y="4292600"/>
                <a:ext cx="79375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4" name="Oval 243"/>
              <p:cNvSpPr>
                <a:spLocks noChangeArrowheads="1"/>
              </p:cNvSpPr>
              <p:nvPr/>
            </p:nvSpPr>
            <p:spPr bwMode="auto">
              <a:xfrm>
                <a:off x="4914900" y="4451350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5" name="Oval 244"/>
              <p:cNvSpPr>
                <a:spLocks noChangeArrowheads="1"/>
              </p:cNvSpPr>
              <p:nvPr/>
            </p:nvSpPr>
            <p:spPr bwMode="auto">
              <a:xfrm>
                <a:off x="4737100" y="438785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6" name="Oval 245"/>
              <p:cNvSpPr>
                <a:spLocks noChangeArrowheads="1"/>
              </p:cNvSpPr>
              <p:nvPr/>
            </p:nvSpPr>
            <p:spPr bwMode="auto">
              <a:xfrm>
                <a:off x="4560888" y="4713288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7" name="Oval 246"/>
              <p:cNvSpPr>
                <a:spLocks noChangeArrowheads="1"/>
              </p:cNvSpPr>
              <p:nvPr/>
            </p:nvSpPr>
            <p:spPr bwMode="auto">
              <a:xfrm>
                <a:off x="3871913" y="4986338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4914900" y="4621213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9" name="Oval 248"/>
              <p:cNvSpPr>
                <a:spLocks noChangeArrowheads="1"/>
              </p:cNvSpPr>
              <p:nvPr/>
            </p:nvSpPr>
            <p:spPr bwMode="auto">
              <a:xfrm>
                <a:off x="5181600" y="4551363"/>
                <a:ext cx="80963" cy="77787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0" name="Oval 249"/>
              <p:cNvSpPr>
                <a:spLocks noChangeArrowheads="1"/>
              </p:cNvSpPr>
              <p:nvPr/>
            </p:nvSpPr>
            <p:spPr bwMode="auto">
              <a:xfrm>
                <a:off x="5141913" y="4311650"/>
                <a:ext cx="79375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1" name="Oval 250"/>
              <p:cNvSpPr>
                <a:spLocks noChangeArrowheads="1"/>
              </p:cNvSpPr>
              <p:nvPr/>
            </p:nvSpPr>
            <p:spPr bwMode="auto">
              <a:xfrm>
                <a:off x="5321300" y="36925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2" name="Oval 251"/>
              <p:cNvSpPr>
                <a:spLocks noChangeArrowheads="1"/>
              </p:cNvSpPr>
              <p:nvPr/>
            </p:nvSpPr>
            <p:spPr bwMode="auto">
              <a:xfrm>
                <a:off x="6634163" y="4433888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3" name="Oval 252"/>
              <p:cNvSpPr>
                <a:spLocks noChangeArrowheads="1"/>
              </p:cNvSpPr>
              <p:nvPr/>
            </p:nvSpPr>
            <p:spPr bwMode="auto">
              <a:xfrm>
                <a:off x="7362825" y="437515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4" name="Oval 253"/>
              <p:cNvSpPr>
                <a:spLocks noChangeArrowheads="1"/>
              </p:cNvSpPr>
              <p:nvPr/>
            </p:nvSpPr>
            <p:spPr bwMode="auto">
              <a:xfrm>
                <a:off x="7351713" y="4570413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5" name="Oval 254"/>
              <p:cNvSpPr>
                <a:spLocks noChangeArrowheads="1"/>
              </p:cNvSpPr>
              <p:nvPr/>
            </p:nvSpPr>
            <p:spPr bwMode="auto">
              <a:xfrm>
                <a:off x="7686675" y="4564063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6" name="Oval 255"/>
              <p:cNvSpPr>
                <a:spLocks noChangeArrowheads="1"/>
              </p:cNvSpPr>
              <p:nvPr/>
            </p:nvSpPr>
            <p:spPr bwMode="auto">
              <a:xfrm>
                <a:off x="7567613" y="46831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7" name="Oval 256"/>
              <p:cNvSpPr>
                <a:spLocks noChangeArrowheads="1"/>
              </p:cNvSpPr>
              <p:nvPr/>
            </p:nvSpPr>
            <p:spPr bwMode="auto">
              <a:xfrm>
                <a:off x="7446963" y="48625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8" name="Oval 257"/>
              <p:cNvSpPr>
                <a:spLocks noChangeArrowheads="1"/>
              </p:cNvSpPr>
              <p:nvPr/>
            </p:nvSpPr>
            <p:spPr bwMode="auto">
              <a:xfrm>
                <a:off x="7920038" y="4824413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9" name="Oval 258"/>
              <p:cNvSpPr>
                <a:spLocks noChangeArrowheads="1"/>
              </p:cNvSpPr>
              <p:nvPr/>
            </p:nvSpPr>
            <p:spPr bwMode="auto">
              <a:xfrm>
                <a:off x="7961313" y="374967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321675" y="3797300"/>
                <a:ext cx="80963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1" name="Oval 260"/>
              <p:cNvSpPr>
                <a:spLocks noChangeArrowheads="1"/>
              </p:cNvSpPr>
              <p:nvPr/>
            </p:nvSpPr>
            <p:spPr bwMode="auto">
              <a:xfrm>
                <a:off x="6794500" y="3752850"/>
                <a:ext cx="80963" cy="74613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2" name="Oval 261"/>
              <p:cNvSpPr>
                <a:spLocks noChangeArrowheads="1"/>
              </p:cNvSpPr>
              <p:nvPr/>
            </p:nvSpPr>
            <p:spPr bwMode="auto">
              <a:xfrm>
                <a:off x="6643688" y="3970338"/>
                <a:ext cx="80962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3" name="Oval 262"/>
              <p:cNvSpPr>
                <a:spLocks noChangeArrowheads="1"/>
              </p:cNvSpPr>
              <p:nvPr/>
            </p:nvSpPr>
            <p:spPr bwMode="auto">
              <a:xfrm>
                <a:off x="6483350" y="3805238"/>
                <a:ext cx="80963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4" name="Oval 263"/>
              <p:cNvSpPr>
                <a:spLocks noChangeArrowheads="1"/>
              </p:cNvSpPr>
              <p:nvPr/>
            </p:nvSpPr>
            <p:spPr bwMode="auto">
              <a:xfrm>
                <a:off x="6580188" y="3603625"/>
                <a:ext cx="79375" cy="76200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5" name="Oval 264"/>
              <p:cNvSpPr>
                <a:spLocks noChangeArrowheads="1"/>
              </p:cNvSpPr>
              <p:nvPr/>
            </p:nvSpPr>
            <p:spPr bwMode="auto">
              <a:xfrm>
                <a:off x="6424613" y="3646488"/>
                <a:ext cx="80962" cy="74612"/>
              </a:xfrm>
              <a:prstGeom prst="ellipse">
                <a:avLst/>
              </a:prstGeom>
              <a:solidFill>
                <a:srgbClr val="002060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lIns="51875" tIns="25938" rIns="51875" bIns="25938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7612063" y="2928938"/>
              <a:ext cx="79375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7724775" y="2628900"/>
              <a:ext cx="79375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7989888" y="2644775"/>
              <a:ext cx="79375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961313" y="2832100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7812088" y="2890838"/>
              <a:ext cx="80962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7323138" y="190976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7334250" y="1695450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7104063" y="189230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7137400" y="1719263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6807200" y="1771650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6619875" y="1443038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6257925" y="1411288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6416675" y="1349375"/>
              <a:ext cx="80963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6538913" y="131445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6388100" y="1196975"/>
              <a:ext cx="79375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</p:grpSp>
      <p:sp>
        <p:nvSpPr>
          <p:cNvPr id="273" name="TextBox 272"/>
          <p:cNvSpPr txBox="1"/>
          <p:nvPr/>
        </p:nvSpPr>
        <p:spPr>
          <a:xfrm>
            <a:off x="7638984" y="908720"/>
            <a:ext cx="553998" cy="46793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2400" dirty="0" smtClean="0">
                <a:latin typeface="+mj-lt"/>
              </a:rPr>
              <a:t>Word Sense Tracking</a:t>
            </a:r>
            <a:endParaRPr lang="sv-SE" sz="2400" dirty="0">
              <a:latin typeface="+mj-lt"/>
            </a:endParaRPr>
          </a:p>
        </p:txBody>
      </p:sp>
      <p:graphicFrame>
        <p:nvGraphicFramePr>
          <p:cNvPr id="278" name="Diagram 277"/>
          <p:cNvGraphicFramePr/>
          <p:nvPr/>
        </p:nvGraphicFramePr>
        <p:xfrm>
          <a:off x="2320311" y="476672"/>
          <a:ext cx="4689702" cy="226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9" name="Diagram 278"/>
          <p:cNvGraphicFramePr/>
          <p:nvPr>
            <p:extLst>
              <p:ext uri="{D42A27DB-BD31-4B8C-83A1-F6EECF244321}">
                <p14:modId xmlns="" xmlns:p14="http://schemas.microsoft.com/office/powerpoint/2010/main" val="573319077"/>
              </p:ext>
            </p:extLst>
          </p:nvPr>
        </p:nvGraphicFramePr>
        <p:xfrm>
          <a:off x="107504" y="2059693"/>
          <a:ext cx="2448272" cy="352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66" name="Group 265"/>
          <p:cNvGrpSpPr/>
          <p:nvPr/>
        </p:nvGrpSpPr>
        <p:grpSpPr>
          <a:xfrm>
            <a:off x="3780558" y="5501457"/>
            <a:ext cx="3593223" cy="590684"/>
            <a:chOff x="0" y="6021288"/>
            <a:chExt cx="4427258" cy="836712"/>
          </a:xfrm>
        </p:grpSpPr>
        <p:pic>
          <p:nvPicPr>
            <p:cNvPr id="271" name="Picture 1"/>
            <p:cNvPicPr>
              <a:picLocks noChangeAspect="1" noChangeArrowheads="1"/>
            </p:cNvPicPr>
            <p:nvPr/>
          </p:nvPicPr>
          <p:blipFill>
            <a:blip r:embed="rId18" cstate="print"/>
            <a:srcRect r="11549"/>
            <a:stretch>
              <a:fillRect/>
            </a:stretch>
          </p:blipFill>
          <p:spPr bwMode="auto">
            <a:xfrm>
              <a:off x="0" y="6093296"/>
              <a:ext cx="4427258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2" name="Rectangle 271"/>
            <p:cNvSpPr/>
            <p:nvPr/>
          </p:nvSpPr>
          <p:spPr>
            <a:xfrm>
              <a:off x="0" y="6021288"/>
              <a:ext cx="39553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28546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Some results – </a:t>
            </a:r>
            <a:r>
              <a:rPr lang="en-US" i="1" noProof="0" dirty="0" smtClean="0"/>
              <a:t>Travel</a:t>
            </a:r>
            <a:endParaRPr lang="en-US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268760"/>
            <a:ext cx="6336704" cy="532859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800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1803  </a:t>
            </a:r>
            <a:r>
              <a:rPr lang="en-US" sz="28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literature</a:t>
            </a: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science, art, travel, voyage	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1815  </a:t>
            </a:r>
            <a:r>
              <a:rPr lang="en-US" sz="28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illustration</a:t>
            </a: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travels, science, travel, voyage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1843  history, romance, memoir, travel, voyage,</a:t>
            </a:r>
            <a:r>
              <a:rPr lang="en-US" sz="40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novel</a:t>
            </a:r>
            <a:endParaRPr lang="en-US" sz="1800" b="1" u="sng" noProof="0" dirty="0" smtClean="0">
              <a:solidFill>
                <a:schemeClr val="accent5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1867  travel, revival, colonial, foreign residence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1905  history, travel, </a:t>
            </a:r>
            <a:r>
              <a:rPr lang="en-US" sz="28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book</a:t>
            </a:r>
            <a:r>
              <a:rPr lang="en-US" sz="16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</a:t>
            </a:r>
            <a:r>
              <a:rPr lang="en-US" sz="2800" b="1" u="sng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b="1" noProof="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mythology, biography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1906  </a:t>
            </a:r>
            <a:r>
              <a:rPr lang="en-US" sz="2400" b="1" u="sng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full board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travel, best hotel 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1928  sight, meal, reserved seat, </a:t>
            </a:r>
            <a:r>
              <a:rPr lang="en-US" sz="2800" b="1" u="sng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superior hotel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travel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1966  loan, travel, good hotel, maintenance, fishing</a:t>
            </a:r>
          </a:p>
          <a:p>
            <a:pPr algn="r">
              <a:buNone/>
            </a:pP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   1984  </a:t>
            </a:r>
            <a:r>
              <a:rPr lang="en-US" sz="2800" b="1" u="sng" noProof="0" dirty="0" err="1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lanzarote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b="1" noProof="0" dirty="0" err="1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tenerife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b="1" noProof="0" dirty="0" err="1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sardinia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b="1" noProof="0" dirty="0" err="1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ravello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b="1" noProof="0" dirty="0" err="1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verona</a:t>
            </a:r>
            <a:r>
              <a:rPr lang="en-US" sz="2800" b="1" noProof="0" dirty="0" smtClean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travel</a:t>
            </a:r>
            <a:endParaRPr lang="en-US" sz="2800" b="1" noProof="0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351" y="1700808"/>
            <a:ext cx="1695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9144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56" y="4218728"/>
            <a:ext cx="1905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4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307975" y="-7620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-6096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-4572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765175" y="-3048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QUEhQVFRUXGBwYFRgXFxQVGRUYGBQYGBwXFRgYHCggGBolHBcXITEhJSkrLi4uFx8zODMsNygtLisBCgoKDg0OGxAQGiwkICQsLC0sLCwsLCwsLCwsLCwsLCwsLCwsLCwsLCwsLCwsLCwsLCwsLCwsLCwsLCwsLCwsLP/AABEIAMgA/AMBIgACEQEDEQH/xAAcAAEAAgMBAQEAAAAAAAAAAAAABQYDBAcCAQj/xABFEAABAwEFBAYIAwYFAwUAAAABAAIRAwQFEiExQVFxgQYiYZGhwQcTMlKx0eHwI0JiFFNyosLxQ3OCkrKjs9IIFiQzY//EABkBAQEBAQEBAAAAAAAAAAAAAAADBAECBf/EACsRAAICAQMDAwMEAwAAAAAAAAABAhEDBCExEiJRE0FhFDLwI3GR0UKBof/aAAwDAQACEQMRAD8A7iiIgCIiAIiIAiIgCIiAIiIAiLBbLWyk0vqODGjaTHIbz2IDOigKnShv+HRqvG+GsB4YyD4LPYOkLKjgx7X0nnJoeBDjua9pLZ7CQV4WSLdWdomERF7OBERAEWlaL2oMMOqsB3YhPgvtC9aD/Zq0z/qbPdKA3EXwOnRfUAREQBERAEREAREQBERAEREAREQBERAEREAREQGpelvbQpOqPmBoBq4kwGt7SclX7LZX13CpVg1DoNW0/wBNMdm12pPILY6RVga9Gmc4Dngfq9lp5DF3qVutgw4htJA4NJA74J5qMu6VHTAy5G/mc4nsMD5qHvexik8NkuY8EidciJHiCCp+2XvRpe3UE7hme4LlPpa6aPBoNsgfjaXO9kPkEYdM8te8Lk8capcnVFs61dlUuptJMkSCd5aSJPGJ5rHbL3o0vbqNncMz3Bck6C9KLTaqVVlqJDmOkDOlLXyc2yJj4Qp17aQ2DvnzXvrpUK8lhtvTEaUmT2vy8B81XrwvOtaRheSW+6BDeca81q2q0U2bW9n9yVHVLwJ9lumkywDht8FOWRl4474Rlr3aGtJMggSA3EPEaKKpVRhJc9zTiIDZLiY25zqtgW/CD62o520BsNjP3jnzSHVWE0mho1EnrPjaHRlxWaeo6XvsWjhk/wCz7RtVRmbHvA3zgPh8lltPS61MHVtDgBwce90qo2+9auItIwkHMHUKNqPc72iSn1D9i/0i/wAjodg9Mb6L2stVP1rTq5gDXgb49l3DJddu63U69NlWk4OY8YmuG0H4HsX5RvFoLBvBy4a5+Peuw+gG8HGhabO7Sk9rmjd6wOBA50yeLitmKfUrMGbF0No6siIqkAiIgCIiAIiIAiIgCIiAIiIAi0LZfFGl7TxO4dY9w0UNaulrf8NvMjy+q8uSR6UWy0LVtN406ftOHAZ/DRUe1389+rnRuENHcFH1LaTu55/RTeR+yKLF5K36YelNX9qpGx+sa6k0teQDmXEObEcws/Q/pFaq9lwVnumm404zaXAAEF+0nM9y0b2tFVry7Eym9whzmtxSBEHrOieS1Lmb1y8vdUcDq50Dn8oUlk/kusJbJCq9/vqCo1we1jswxzRngMyDJ4c1JVrWPzPjsbl3k590KLtlqpzI+ZPEqeTMki2PC5MxXVTJeXHFUcION7iM+GwclM1a8e0+OxuXic/gq7VvNwyYA0LSql79SVH6g1LS+didr3xTZOGJ36k8Soy03y92mQWm2hCnujV3NeS4gOLSMLTpt6x3jLRRnllVlFDHBW/Y93BcpqFtStJB9hh/N2u3N+KvLS1jdkxwy0gDY1RpIZMEkx1vDhGzJV++b0eXBtMkYc3O3a5HsUYwcnb5Pm5css8+lbL83Zj6WU2VAXMHWp6mMi0mCBvwkjvhVTCrHZi57hi9lzSwjc2MzAyABzVdc0iRuMK2JJNxN0U1BJmtbG9XL7yXRv8A09u/Gtg3spHudU/8lz20jq8x8Ve/QE6LXaBvog91RvzX0tPwYNX93+juaIi0mEIiIAiIgCIiAIvFWoGtLnEBrQSSdAAJJKoFp9KFHE4NY9oBhriAS79QaSABxPJcbOqLfB0JaVqvWlT9p4ncMz4Ln1Tpaytl+0xOx4dTaewGMJ70LyfyyN7TI8EOqPktFs6U/u2c3fIfNQFvvas8S95w8Q1q0q1UAZyO+fBaF5121m4SC6Bwid8ns01UZyl7F4RiSNKkHfmGWsS8jiG5pXsoaCcYMZEQZ7tih6lqdhguwACIZl3k69yjDfdGhihrXEiJILiIM5Gcs9minKTRRY2ybtDnAEhpMdoaO8/VRdS3EiS9oH6c/wCY/IKDtvSKpVyAIHAD4DNRlYVKm+O5SWbyaI6eVbnRrvuyy1A17iHyJDicWIiJbByHPPXcpVtnogAMpCPvkct65n0etRs7245wAzlqwnVzewjUeavtW+8DWQZLz1S0twkxIOZkZcRsWbLGcpXElKPS6kVjpTdmEktjKNMi5rtrgBAIOUjXPsUJTs29WHpLfAqDCJD3R6wbGRADcsicpnXM8FWw9dlj8mzTzkoGRzGj6Z+KxF6+PK8SuqKSKOTZ8e9SPR20llWJjGMPA7D3qNc3PgvrHEGRqMwuTj1Ro4vkuVW2xmRhAOnPSNpUXUipiOTWAyZ0bnq/e7cFmtZBiq50U3NBERixZhzWN947zoCoS22o1IAGFg9lo2dp3u7VGK6t1+fn5858Om9N3I9223YpbTkNPtE+0/tdGg7FGuas+FfMKtGKjwaXua1dhwnl8VcPQW+LweN9B/hUpqq1R1XcCrH6GHxebRvp1B8D5LdpnyfP1i4P0EiItR88IiIAiIgCIiAiulbZsVpj9y/wYSVwWpaCXukCAYAgab8wc/mv0PeFHHSqM95jm97SF+cWHPPcP+I+SjldUzXpUm2mezUA2EcDh367DruUjd1se1zA1+OXAHEIJBgRjGY8FGOCyWZ5a4EajMcl4U2XlhiWu21qXrWh3rGNjWQ9hJc6cWLMR1dD+ZQPSmnWpQ+k8OpETiA6w2wR5qVbbvXN6zQC0kDMkQQHbZMyd+xRl81ixrwDk4SBlkZnb2+ErzDI+Dx6VbsgKVpqPEvJMZbY7DPhHzy2f2YbVEMr58j8FKtJgFR1GNXZr02V9NeDNTa0IaqxNKKNF22zHWzX1loe1uFr3tadQHOAPEAwV8LUOi9WTcbPLexesOa+StmyWZ1R2FgkxOoGXNck6PcUa7mrwpU3LW3N/wByC46p9zv+in6kfJ6cX4IqEwqWFwVd9PvPyXv/ANvVd7O8/JHkh5OKLIgyQBu07OC+Qti0UCxxY7UZFYoXtM40eZRfCEau0cBGRUr6Jn4b1odvrB/0nnyUYVt+jh2G9LL/ABkd9Nw81q03LMWsWyP0kiIth80IiIAiIgCIiAL89XjZ8FerT92o9vdUd5Qv0KuJdLaGG8LSI/Pi/wBzGO+Lio5vtNOkf6lFdLIRjYKmRdNR7MTWSNmYk8Ao11ODBWaEkz6M40bN3uzeOxp75HktXpAyR/pPhJWzZMnxvb8CPmvl705DeY712DrITyr9MpbGy9onUgTxU7QdDMJg7J81XqrYMblM2V3U5n4r3qF2onpX3Mzhyb1s3bddWu6KTC7edGjidArRY+jlKhJqn11QCSwZMEbD7x+4WXpb4NOTPDHyytXZctW0HqN6u17smj58lv8ASPo8LNTpuDi4kkPOQExIgbNHK6MNQgFowtyyADQBzUR0msFV1nqueZDcLmjLXEA7wJXnpfuzLHVOU1tsUIBTHRzJzzuaB3mfJRC37ur4WOAjrGPD6rk4uSpG9TjB9UizesC81K4Ak6KIpXhl1gctoGqx17YHZCYG/JZfQl1bmqWoxrH1J7+CRsNpxF5PZ5rO2sSXbgcu5Q1K1YS7C0kbp7fqlC83OLw1hydBkxy8FSWJu2uCWnyw6YqT339n8mhbnzUef1FYHOhHOmTtW1dthNZ4aMtrj7rRqfLiQr7Jbkm7I8uO5eqZlXGnYGUtKPV2uewOccv1DLkFgvG5WuaTTAa4aAZBwjdoPD5eFmi9qOvHJblZCy9C6gF42Mzl62mOZIEeKxieCw3A7Ba7MRsrU/8Aut+S24PuMWq3ij9QoiLafLCIiAIiIAiIgC5H6RaOG8J9+mw8fab/AEhdcXNfSlQi0WZ/vNc3ucD8HFeMiuDLYHWRGextmmwgDJs8RHj9FFdI7nDmmqz2h7Q94Db/ABDxW5cFpx0gJzYY4fSPgt8tyPw7Y/t3r5KuEj677jn1FnXaeI8J8l7vQdTgVs3nQ9XUI2Bwjg7T/kvFvbNN3I+IV1LuTPEl2NFBtw6x7Cd29SFhqgASJggkb8mkrSvFkVHd/gtixP6sbh5n5LVlXYZMD7zsJtTQ0UrOABA9kZNBBIGWhMa7NV7oWPCBMOdIkxpw+9q0ei1Rn7NTq4ZeWhjiP0HDn2mB4LbZUe9zmh2YmYgRnkSe0SVlySpJJEIYnKTtrbybFptIaIyJ7wM9T8loWut6yg7E4BrqbmlxiDIwmCTlsP8AZaF49IaNmyb+NUGUA9Ruf5nbTwnkqbet61bQ78R3V2NAhreA81BJ3ZqWG1S/kjnHYNdvYrV0VsIdSc/8weC3dMbREkZbFVyIU1d1dzaYAJG05/qnyC7k3jsfQwpuVWWt1neQ7Np2kAOzIJBgTvB+yoOpddMta91QUy7XEWwZcAMIyI6uLfotC12h2B2cGDGYHdnIKrxtExJzmd08VzDhk97I6yXQlC/nivgtjrFTYcqgMEzm0CAWjLvJ5KJsNUNFQxMuKj7NWJOI/lBnLIzoOPyWei38Nx5eAHmVX0quyGHUuNL9/wDqPEDYrN0RIaC4icTw3kBPxI7lWA5T3Rqtia9g9prg8cD1T3EDvUsyfQzXCnJJlydaSXkBpwxr96LXtWThhblEuOzclK0SJ27fnwWdtTEQMoIzE6fNYVszyl0PZHPb6pgVnRoYO7Xs4qEs78NVp92oD3P+im76/wDucAfZgd391AVcnHj5z5r7Gm9v2M+rrevJ+rkWOzulrTvAPeFkW8+SEREAREQBERAFRvStT/CoP92rHewn+lXlVT0mUcVhcfcex382H+pcatUeoOpJlEuu0mmZGm0c/irNZ7UHAEZ/2jwVRshy+9oXt55L5co2z7Sarc8X9VD31CMwI/ljwkLA4yxw/SfgvVRk4hvEeC0xWOR3qijZ5bKpfLfxJ2EfD7C83cdVuXtSESTECAO2RoO9R9iOo+/vJbJq4mDG6mi69Hr/AGUKD2VCdcmgSSDBy2DManfoVq3v0irVm4Gn1dMfkbty/O7Vx8OxV8BbVMrHLY2RxR6nL3Cx0xmVkxSF5xAaLyWZ9hS7aAa0zn1BA1gy0T3EqFL1Yq7HMIIMRoRwjzSjLqptRSRp16LC6CAGnFi9vLDTLQcjEYmzpJlfH2JrYYKdLGXAdZpcOqxk54hlixE65HYvT6Z0JiAR+XQmYmJ2rOLQBrVIzJ9qMyIJyhKa4Zg7mKFJhIIDGgkhsUwQZc0NJEbmOPYXKMtzoY7cT8TK3n2mmM8eI9ri7t2lRl42lrhhbx+iRVMrixy6k2jULllu+2mlUD25kajY4HUFYYXhUpNUb3sXyy3vSeMQeGnaHENcMogzrxG4LUtl/NY04XNc7YGZif1EaDsVPxSF4JUVpY3ZR6mSVG4K2Iku1OZO8rRtGbncf6WrLTMrFUaS48vh9FqgqkZcjuB+obofioUTvpsPewLbUd0dP/xbPP7mn/wCkVrPmsIiIAiIgCIiAKH6YUMditDf/wAyRxb1vJTCw2uljY9vvNI7wQgOJ2M5cllqOXu4bv8AW4xiwlgBzBO4HTZK2LZdVVgJw4m+8zrDnGY5hfPku6j60JqjRpu6yi37RuMd2S36evNaFcQ53H45+a9wXcdm9iDvxuTT2wo2znP74ealr3jAZMRBURTOfL4ZrT7GLiRvt0WdpWDYFmGQWOSPoRYaF4wkmAJOzbPBXjojcdKpQbUcwPeXOnEXYQAQBkDxVvsVn9WIZTY0Da0Bo8BmovLTqjxPIkcos9xWmoJFF47XDBz60StGpTLXOadWkg8QYXX7OA95DqgLhsETlv71yO+TFev/AJr/APmV3HKUm7ClvTNVtSF4e9fH6r61qvXuLfADk1BXssyXhu1AZpWJzkLl4YwnRIxOSmeC5ZGA7NVsCygRjMbhtPADMqz9HuhdqtUGnT9TTP8AiVBBI/S3+6sk2Z5TS5KzSs8ASYn75ronQn0feu/GtEtYYws/M4D3joJ7J5K3dG/R9ZrKcbx66r7z8wP4W7FbgFSOOt2QnmbVI+MYAAAIAEAbgNi9IioQCIiAIiIAiIgCIiA5VcDfV3jaKW/1jRyeXDwAVn9SJBYcD5gjYdwI+9VWr5eKF7l5yaXAkxIAfTbmeeJWcva8HNr272mY8wZGmaw513GlSkkmiE6YWdvqmVQ0NeH4XxE5g5GNcwFQ7WeseXwjyXQ+k4/AqDX2HA9rXBpB7YK55aB1uXwJ+aYy+OVwIy8m9R3BQtLN26eUTlyVhtbcjwKr9IkEHt81qXBGXJt0xK2A2SAtalkB96LYovWWaNuN7HTuhQH7Izte7weEu17peQSTI3k6/fevnQrOzU/4nnb7/wBFK2SxCmZEkuGemSxvdsyZYv1E15Zo3S0ftVX/AFR/vC5ZeomvX/zXn+crrtWtRouL6jqVInWSATt371yG1Pl9Rw2ucR2y6VTAqs1OfXK/hGmQsrAvLGrao2YlaGdRhlYwwnRbtKgHODaYdVf7rBOfadFcrj9Gtprw60EUGe6M3nj9he4Y2RyZoooLKImM3OOjWiT9OaufR/0fWy0QXAWakdrs3kdgXUejvQ6y2MfhsBd7zgCeW5WFaFBIxyytlb6PdCLJZAC2mH1NtSp1nE9k6KyIi9kgiIgCIiAIiIAiIgCIiAIiIDlXpUZgtVJ/vMb3hzm/1BV6zWtzDiY4tO8Ej4K++lK5/W0qdXOKbocRq1pc0h3AOaO9c6fSLdY7CM2uG9p2hRyR3NmGXbRYH9JKjqTqbw14c2A6IcO3LIqAtbRLTtzHwPkvgK+Vz7PHyI8woqNGhJJOjXqNVbc3MjcSPFWWqFAV2Q90b/IK0WZ5rc+hv3zWRi80xkvalIvB7FnurpRUoUG0qbG5ScTpOpJ0Eb1pXh0gtNT2qrwNzTgH8sKMbOxZqjAILiB97BtUFDcp2Lc1ntnNBZ9rjA7clNXTc1otRiz0XEe+8Q0ffFXy4/RfTaWvtdQ1XDPCMmj77IV4YmQyZ0jm903XVtDsNmouqna6MLBxcVfbm9FpdDrbVkfuqeTeZ2rpVlszKbQ2m1rGjQNAAWZaI40jJPNKRH3TclCzNw0KTWdoGZ4k5lSCIvZIIiIAiIgCIiAIiIAiIgCIiAIiIAiIgPNWmHAtcAQRBB0IOwrm19dA61KTY3B9P904iQNzS7J0dq6Wi41Z1SaPz/aGvpuLarHU3e64Fp8Vmstn9cHDNpEETEe1tO7Jdxt1gp1m4arGvbucAe7cqpavR/Sa4vs7yyQQWOl7D5jONZU5Q22Lxz+zOYv2jbp/ZRFopS4mD27h95q1Xncdps73Pq0XCXHrAlzIxZERMZcFF1KIc8YGvc90SxsvJO87h2FeFaKOSe5HModVuWefMSvRaG5O190Zu7grddXo9tlog1nChT2D88a5x9F0W4eh9lsgHq6QL9r3dZxO/PTku+m3ycedJUjmNw9DbVaoIZ6in79QdY/wtV/uT0eWShDng1n+8/Mch81bkVVBIzyySkeadMNENAAGgAgDkvSIvR4CIiAIiIAiIgCIiAIiIAiIgCIiAIiIAiIgCIiAIiIAiIgPjmg5HNYaNkpsJLGMaTqQ0Ce5fUQGZERAEREAREQBERAEREAREQBERAEREAREQBERAEREB//Z"/>
          <p:cNvSpPr>
            <a:spLocks noChangeAspect="1" noChangeArrowheads="1"/>
          </p:cNvSpPr>
          <p:nvPr/>
        </p:nvSpPr>
        <p:spPr bwMode="auto">
          <a:xfrm>
            <a:off x="917575" y="-1524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3.bp.blogspot.com/_bL-Y_JMGZ2Q/TMCrh0uRMPI/AAAAAAAAAJg/CPruwmQzAQc/s200/suitca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68" r="17149"/>
          <a:stretch/>
        </p:blipFill>
        <p:spPr bwMode="auto">
          <a:xfrm>
            <a:off x="307975" y="5157192"/>
            <a:ext cx="905080" cy="957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8" name="Picture 24" descr="http://t1.gstatic.com/images?q=tbn:ANd9GcQ7Tcy6obzP846DOVmcqvWYiI4LxLO2QEVpnqvLlhK87LJCLfE7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81128"/>
            <a:ext cx="1314078" cy="1562860"/>
          </a:xfrm>
          <a:prstGeom prst="rect">
            <a:avLst/>
          </a:prstGeom>
          <a:noFill/>
        </p:spPr>
      </p:pic>
      <p:pic>
        <p:nvPicPr>
          <p:cNvPr id="88084" name="Picture 20" descr="http://sunnysidesocialmedia.com/wp-content/uploads/2012/05/social-media-collabo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1748459" cy="17484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Perspectives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040188" cy="639762"/>
          </a:xfrm>
        </p:spPr>
        <p:txBody>
          <a:bodyPr/>
          <a:lstStyle/>
          <a:p>
            <a:pPr algn="r"/>
            <a:r>
              <a:rPr lang="en-US" noProof="0" dirty="0" smtClean="0">
                <a:latin typeface="+mj-lt"/>
                <a:sym typeface="Wingdings" pitchFamily="2" charset="2"/>
              </a:rPr>
              <a:t>    </a:t>
            </a:r>
            <a:r>
              <a:rPr lang="en-US" noProof="0" dirty="0" smtClean="0">
                <a:latin typeface="+mj-lt"/>
              </a:rPr>
              <a:t>Backward </a:t>
            </a:r>
            <a:endParaRPr lang="en-US" noProof="0" dirty="0" smtClean="0">
              <a:latin typeface="+mj-lt"/>
              <a:sym typeface="Wingdings" pitchFamily="2" charset="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1692498"/>
            <a:ext cx="4040188" cy="395128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>
            <a:normAutofit/>
          </a:bodyPr>
          <a:lstStyle/>
          <a:p>
            <a:pPr algn="r">
              <a:buNone/>
            </a:pPr>
            <a:r>
              <a:rPr lang="en-US" noProof="0" dirty="0" smtClean="0">
                <a:latin typeface="+mj-lt"/>
              </a:rPr>
              <a:t>Find all changes </a:t>
            </a:r>
          </a:p>
          <a:p>
            <a:pPr algn="r">
              <a:buNone/>
            </a:pPr>
            <a:r>
              <a:rPr lang="en-US" noProof="0" dirty="0" smtClean="0">
                <a:latin typeface="+mj-lt"/>
              </a:rPr>
              <a:t>Lack of Dictionaries, Wikipedia’s, </a:t>
            </a:r>
            <a:r>
              <a:rPr lang="en-US" noProof="0" dirty="0" err="1" smtClean="0">
                <a:latin typeface="+mj-lt"/>
              </a:rPr>
              <a:t>WordNet’s</a:t>
            </a:r>
            <a:endParaRPr lang="en-US" noProof="0" dirty="0" smtClean="0">
              <a:latin typeface="+mj-lt"/>
            </a:endParaRPr>
          </a:p>
          <a:p>
            <a:pPr algn="r">
              <a:buNone/>
            </a:pPr>
            <a:r>
              <a:rPr lang="en-US" noProof="0" dirty="0" smtClean="0">
                <a:latin typeface="+mj-lt"/>
              </a:rPr>
              <a:t>Few experts</a:t>
            </a:r>
          </a:p>
          <a:p>
            <a:pPr algn="r">
              <a:buNone/>
            </a:pPr>
            <a:r>
              <a:rPr lang="en-US" noProof="0" dirty="0" smtClean="0">
                <a:latin typeface="+mj-lt"/>
              </a:rPr>
              <a:t>OCR errors</a:t>
            </a:r>
          </a:p>
          <a:p>
            <a:pPr algn="r">
              <a:buNone/>
            </a:pPr>
            <a:r>
              <a:rPr lang="en-US" noProof="0" dirty="0" smtClean="0">
                <a:latin typeface="+mj-lt"/>
              </a:rPr>
              <a:t>Data </a:t>
            </a:r>
            <a:r>
              <a:rPr lang="en-US" noProof="0" dirty="0" err="1" smtClean="0">
                <a:latin typeface="+mj-lt"/>
              </a:rPr>
              <a:t>sparsity</a:t>
            </a:r>
            <a:endParaRPr lang="en-US" noProof="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42384" y="1052736"/>
            <a:ext cx="4041775" cy="639762"/>
          </a:xfrm>
        </p:spPr>
        <p:txBody>
          <a:bodyPr/>
          <a:lstStyle/>
          <a:p>
            <a:r>
              <a:rPr lang="en-US" noProof="0" dirty="0" smtClean="0">
                <a:latin typeface="+mj-lt"/>
              </a:rPr>
              <a:t>Forward </a:t>
            </a:r>
            <a:r>
              <a:rPr lang="en-US" noProof="0" dirty="0" smtClean="0">
                <a:latin typeface="+mj-lt"/>
                <a:sym typeface="Wingdings" pitchFamily="2" charset="2"/>
              </a:rPr>
              <a:t> </a:t>
            </a:r>
            <a:endParaRPr lang="en-US" noProof="0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942384" y="1692498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en-US" noProof="0" dirty="0" smtClean="0">
                <a:latin typeface="+mj-lt"/>
              </a:rPr>
              <a:t>Prepare for future</a:t>
            </a:r>
          </a:p>
          <a:p>
            <a:pPr>
              <a:buNone/>
            </a:pPr>
            <a:r>
              <a:rPr lang="en-US" noProof="0" dirty="0" smtClean="0">
                <a:latin typeface="+mj-lt"/>
              </a:rPr>
              <a:t>Incremental changes</a:t>
            </a:r>
          </a:p>
          <a:p>
            <a:pPr>
              <a:buNone/>
            </a:pPr>
            <a:r>
              <a:rPr lang="en-US" noProof="0" dirty="0" smtClean="0">
                <a:latin typeface="+mj-lt"/>
              </a:rPr>
              <a:t>Resources exist</a:t>
            </a:r>
          </a:p>
          <a:p>
            <a:pPr>
              <a:buNone/>
            </a:pPr>
            <a:r>
              <a:rPr lang="en-US" noProof="0" dirty="0" smtClean="0">
                <a:latin typeface="+mj-lt"/>
              </a:rPr>
              <a:t>People can help</a:t>
            </a:r>
          </a:p>
          <a:p>
            <a:pPr>
              <a:buNone/>
            </a:pPr>
            <a:r>
              <a:rPr lang="en-US" noProof="0" dirty="0" smtClean="0">
                <a:latin typeface="+mj-lt"/>
              </a:rPr>
              <a:t>Noisy data</a:t>
            </a:r>
          </a:p>
          <a:p>
            <a:pPr>
              <a:buNone/>
            </a:pPr>
            <a:r>
              <a:rPr lang="en-US" noProof="0" dirty="0" smtClean="0">
                <a:latin typeface="+mj-lt"/>
              </a:rPr>
              <a:t>Data flood</a:t>
            </a:r>
          </a:p>
          <a:p>
            <a:endParaRPr lang="en-US" noProof="0" dirty="0">
              <a:latin typeface="+mj-lt"/>
            </a:endParaRPr>
          </a:p>
        </p:txBody>
      </p:sp>
      <p:sp>
        <p:nvSpPr>
          <p:cNvPr id="88066" name="AutoShape 2" descr="data:image/jpeg;base64,/9j/4AAQSkZJRgABAQAAAQABAAD/2wCEAAkGBhQSEBUTEhQVFRUVFxcYGBcYGRcaHxgVGBgVGBoWGRcZGyYeGBkjHxUVIC8gIycpLCwsFx4xNTAqNSYrLSkBCQoKBQUFDQUFDSkYEhgpKSkpKSkpKSkpKSkpKSkpKSkpKSkpKSkpKSkpKSkpKSkpKSkpKSkpKSkpKSkpKSkpKf/AABEIAOEA4QMBIgACEQEDEQH/xAAcAAACAgMBAQAAAAAAAAAAAAAABAUGAgMHAQj/xABIEAACAQIEAwUEBggEBQIHAAABAgMAEQQSITEFQVEGEyJhgTJxkaEHFEJScrEjM2KCksHR8ENTssIkc6LS8RUWNFRjk6PT4f/EABQBAQAAAAAAAAAAAAAAAAAAAAD/xAAUEQEAAAAAAAAAAAAAAAAAAAAA/9oADAMBAAIRAxEAPwDuNFFFAUUUUBRRXjMBqdKD2sHmA3PpULx/tEYlYRLnk0FtBYsCRcnS9he2mgLMVUFq5L2j+np1nEeBijkUaM75m72S1vBlynKDsbXbTRdqC5dsvpLlwOIhEkcUcDSBTmcPLLHezOkaeGNFve7G5sBYa26IDevmfsl2PxnHsccRi2cQq36WUjL7P+BENgeVhou51sD9LRRBVCjYAAbnQabnU0GdFFFAUUVQu2P0iLg+Iw4OWF3SeNWV47swdndLGIe2vhU6G410NBfaKrXEOH+wYwoaORH6ZgrXK5gLi4uKlP8A1c/5bfFP5Ggka8ZwBckAedQ8vHrsY1yiTLmsTchSSobL0uCN+VRsWLMoJfSRLCRddDyZb/4bbg+8bign5uMwIbNNGp83X+tLTdpYl2zMPvKARb46+lVbjPCO9UFbK42JGhHNTbW3nyPwquY7GrgMr4qTu0J+wJJM1raWCWF/2rUHW8JjElXNGwZeo69D0Pkda3Vxjgf0hCaYyYTD4oILhpsgK6bK6gnOLH8Q5DWr/g+2fitNHlWy+NSTcnNfwWuALLzJ8XO1BaKKwhmV1DKQynUEag1nQFFFFAUUUUBRRRQFFFFAUUVi8gG5A99ASPlBJ5C+mvwHM1GY3EsygBkjdrWDEEqDuQouGcDblfqBqzPKToNzt5Dm5/lS4kAYgo9lOgCMQT94m1ien9dg1Yzs/FLhmwzZu7cWezEM4Ju2Zx4jm+0b3NzXIuDccibtRFDhYIjh4VfDoqqAI8qlpJ0PJsykZtyLjnU79MX0lNhIvqsF1nlXxNcXjiNxfQ6O2w6C56Uv9AnYN4EbHzqVaZMsKncREhjIQds1lt5AnZqDsAFe0UUBWMhsDWVKcVmZIJHVSzIpYKN2KjNlHmbW9aBc5/8ANb4J/wBtaGwilxIwDOAQHYAsAdwDyB6CqTx36asBFAJIJO+dhdYwGBB6ODa396nnVOz/ANNmKEyPjoAuDlbKJVRxk/aD+zIBzAF7A22sQ6Pxrjkq4hMJho0eZ4mlzytljjjDhCxC3dzmI8K233FRuAaeHiRjxGJaYSYNpjdVRI3jmCnIi+yuWQaksTbU9LBLwNfroxeY5lgMIUWy5WkEhbqTdQPjvygeC4kYniuLnXWPDRphFbkZMxlmt+E92vpQRXBOPs+OOJkW2Gx1oMK5uD+gzlMwOwmLzsvPwgcxVvxOEzEMpKOtwHFr2O6kHRlPNTp661hxvgkeJw7QPdVOWxTwsjIQVZDbwspAtTZFBHHBlnDS5WyA5VAIUsdM7KSbkDYXIG9aZn7r2yTEdGJ1Md9AxO7x7XBuQNQbC1O42JmjdUOVirBT0JBsfjUfh8IkuGjYZlDJkdMxPjXwyK1763B153oKr2+4F9Xw0uIwiCDERWYtF4MyAjOHVfDILEt4gdql8HhSsSgytNpfvHy3YHUHwqBbXT8zU1ilDizAEFctiNCtstiOYtpUTwzhncQiLMWVLhL7iO/gQn7RUeG/MAUEn2V4ksEjI7MFkOhJ8Ksbbg7X6jrryteK5niVFje1ud+lSnAO1TRIFnB7oj9G51YLyzKde76E628tQF4opLhXFkxCZkOoNmHNW/vanaAooooCiiigKKKKDxmtSbwiQ3YXGw/8jbblzHkK3YomxC7++3rfyqvYziLveGKTK91QFMt1aQFlNiDZUjRpSD7XhF9wQsMUKqLKLf3zO5rzEzBEZz9lSfgL0hwRjKZMQWYrIxEQzHL3K6KwW+XxEO4YC5V0udKkpQLHNa1tb7W86D5r7EcGbjXGZMRiQWiVjLKN8wvaOEDobAH9lW2r6O4bxKOZT3Z9hsjLsUYAHKw5GxB9xBpaEYfDws0SxpGAWOQKAfPTmetcY+jbtnm43jcQzMMPKhuACQWVkETWH2rCQ+5jQd7pLi3GI8MmeUkAmwAFyWsTYegJ16VDyfSBhgLjvCegW3zJAqsdoO2DYlDGI1VLg6+Jrg3BvoF9PjQTSfSMpcAQnKSBctrYm18oX5Xq3T4hUGZ2CjqxAHxNcXViCCDYjUEcj76zklZjdiWPUkn5mgkpPo84XJi3xGHw0mIIOZos+WAMTfQEXNzc5RdfK2lTPFcXPi4WwkmCURSLkKsrWUciGFgpXQgjYgWpzsIn/DyHrJ+Sr/WrAaBLH4V2w7RRSFH7ooklrlXyZQ9uoNjUN2a4XFw7CxYUNndRmfKCzPI2ruQNQCdATyA6VYpBobGx69POoLhE4w4WCdcjsxtNuszk7lt1kP3W9DyoHGxp/wAuT4f0vXuFxSyh8u8ZAdSCCpIuLgjnTci2OtQvDJGh+sK8bl5Ji4cC6tHYBRcbEWtY2oJBhUUZBh5HLfqJiCx/yphp3hH3GFgx5EA022Kc7RH1Nv8AbWiXDSSCzuEU7iP2iOmc7egv50GGIxBzFI1MjCxJBARQdQWk21Gthc+VLSYeTcyLfoq6fxMbn4Cts0v1a2Vf+GAAaMamMD/FTmf2hz33pieO1iCCpAKsNmU6gjyoIqWESwuDoVbu3G+pUOrC/IjkeYI1rTiJDKzFhZ7FiBsQLXKdALjwnYdQL0zJC6l8hAEmUsCL+JLgMp5GxIIPlSeImXDxyyuSSEbM5HsxgZiqKNr215mgw4VxR8NMHTXky/fX7vv5qeumxtXT8FjFljWSM3VhcH+9jytXIMITL4nikiLXCBiL5gVZSQpIBbxLY6hstWHsT2h7ucwPpHMxKdEkP2R0Dbe8DqaDotFFFAUUUUBXjGva0Yk3svXf3c/6etAuGZyVtZCAc3Ua3Hrp6e8UPwSE+1GreNn8Qv42vmOvUEi21tNqzmJZwgJUZcxI33AsOm9asPFaWysxUe1c89dP76UDyrYWGgFcT+n3tiwKYCFiLjNLl5g6Kmm9zfTy867Y7WBPQXr5ecnGcdmkk1ySSNr0iORB8cp+NA9wrsm4wvdPiMQgkF3iR7ICdcpTY+fWpXgHAEwkZRSWLG7MQBfkBbkB/M1OQcPkf2I3b3A0Ynh0kftoy+8GgXooqY4B2dbEk+IKq2B5knoBQRArJEJ2BPuroeC7GwR+0C56t/TapWPCoosqqPcBQU7sfxhYmMEmYGQ3Twt7QXUE20uFFr72I3IBs8nE0BsSb9LH+dHGOGCeJkOh3VhurjVWHuNaeBcRM8OZxaRCUkHSRdG9Dow99B63Eb+wjN8APjcn5Uu3DmlYHEEZFIYRLtmGoLsdXt0sB5GpRqwc2BJ2G56e80GMr3NzWo1FcX7WYfDwmdi8kYBOaGN5VsCQfGgKDUHdhURP2sknw2HmwXc/8TKkShyZGXNcsSqEAMiKzMpJtl36hZ2rU9V/i3Dw+OwcbPI4CzSyKzHI6xrGiFoltHfvJUPs/ZpntS36Fb+wZYxJ5xlvEPdtQO9+rDRlI8iDSfBf/h5U3WHEMiH9hgGyDyBJ+NSHFOGR961lyjYBSVFrdAQK0eyoUaKNhyv199AtIKguLcYjilWOfKkciMRI5AUsCAYjfS5Vr6nWxFT0lJYzDq6lXVWU7hgCPgdKChYDEYdsYseDuYwsglfO5VrKMkcedjcqbHw7A6aGrBiGFmLe2SniG5A7wlvJrlD5lb87Vlh+ARRMWALEO7pmse67wAMkengSw2rzErQdP7K8Z+s4ZWJGdfC9vvADxDyYEMPxVMVzD6PuKd3iTGfZkGU9M41TXrq6/vL0rp9AUUUUHhNRpDLIWVc33teZ10+A+XSn5mAGvMgepNJyY1IoZJ5DZFDyMeiICb/wreg3YeNixdgASLAdBvqetLpBKl8uVgTfXf8AMfmajOC9r2mkVJ8LNhe9F4GkKMsotmy5o2ISTLdu7bWwNr2NrHQJHvm08KjrufzI+VQvA+y2ESaWVcPEJWY5ntckh2Um5J3yAnlerPUZwg3LsNizEe4u9vlr60Egqgbae6uQfTZ23KgYGC5kk0Nt9fCbDqbso88x0sL9gqD4p2NwmIlWaSJTIuzjQi+h1oOUcJw7pBGsrZ3CjMx1uffzttfna9WLs0k3fKYQbXGY/Zy87n4+dXWDsjhkN+7v+Ik/KpSOIKLKAB0GlB7WDGscXiAiM52VSx9wF6huDcP72BZprtJKA9/uBtVRAdFAFtt9b0E0aguzoviMa6+wZUUdC6JZyPUgU6OFW0EjW6aD5plrfhcMsUYjQBVGwHxv7+dBmarfa3sPh8fEyS51Y+y6u/hI2OQtkI6i2vkdasZrBqDmnAu1k3DpE4fxWwWwXD4r7DxiyhXPKwsLnbTNp4qSx/ZKWHHzYrg6opw+TPA36uWWRGaRYxshEbxbEfrCAVtY9F47wKHGQtDiEDo3xU8mU7qw6/yJFaOznZ+PBYZMPESVS/ia12JJJY258vcAOVBAdjuNHHTTYponhMaR4bu33WRWeSYcjbxQjUA+HarHj8IssbRuLqwsf6++miK1tQROF4k6p3M6s0sYtG4Gkyj2btsr8jf31i3CRkLStmnf7Sm4hHJY76E9W51JMa0PQKYHFGVWRwBPEBmA0EibCVR+Y5GtMtauLSmIpiV9qJhf9qNjZ1PkQaY4qCJ3iiXOw1OtlRSLgu2yjXbc9KBCakJYizKi2DOwUE7C/M+QFz6U1isKQCTKWb9kZUHlb2mHmTWrHp4Y2W6l44pBY+yxUHT1oI6fEWkHdXAWwj8ipDIx/aLAE/iNdl4ZjhNDHKu0iKw8rgG3ptXGOIr4Y30BdMxt1DuoYDkDlDW866L9HHERJg8vOJytugbxj08RHpQWuiiigWxkWaynzOnUWt+dKcbVvqsixhCxTIO8F0GayZnHNFBJI5gEUxiwe8Qgne1ut77/AAqJ7a4eaTBvHBCs5kKq8bOIw0VwZFznbMoK+Wa/KgqPA+G4uEQYRcVBJCmNCNlhiUd0sAxWWNQCAc4cFrkg5SLWNX/FkvII7kC12tpffT3abftCqL2e7J4QY/DyLw9sFiIlmdkPiUjKkYKSKzRuAZeVmBGoGl7rPMI58zGykbnzH9Ut6jrQZNgZACqyeE6eYHkTsfPUeQpzDwBFCjl/4/IAelJnix3EbZbgXJykk7WW2nuYg07HIGAI2IuKDKoDtd2wiwEaFw0ksrBIYU9uWQ2Fh0FyLnlcbkgGeJrlP0r4KaHiOA4ksTzQYYgSqgzZLOWzW5XDGx2ugva4oLnFg+ISqGlxEWGvr3cMQlK+TTSkq562jA9+9VTtR2wx3B5omxTJjMHKxUuIxFLGw1IspyNpcjTXKR4d6vPCe0mGxUZkw88cigXbKwuotfxr7SHQ6MBtXLfpC4pFxYxqs0cXD8M7vNiXZVMrqtjHh42OeQhSQDaxL+QuHWcVEJYmW/hkQi/kw3+dRfZ3HfoBHIcrw/o3B0sV0VvwsttfKn+E41JsPFLECI5I0dAdwjKCoIudQCBWUuAjZs5UZrWzagkdCRuPI0CQ4o8zWwygqN5nvk9yAayH3WXzrXHxFlxAglPidSyNlAD23Ua6Nzsb1LeVRPaLhpmhOXSRDnjYbh11Hx2oJI1raluD8S+sYdJdiw8Q6ODZh8dfWmGNBqmlCgsxAAFyTyA51GxYiadc8QEUJ2lcXZx1SPTTzY+lN8RwSzRPG17OLG1RcHEZIGjgxGqm0ccw2J2VHX7J8xQMPwlT7Tyv+JyP+lbKPhSIw+XGYeKG12YtICFI7pdyTa4PIG+9Ts8ZU2NRD4ORMV9YiZbmPu2Vgdr3upGx2oH8URmOXa+lJTyhRdiAOpNh8TWt8Cx9qaT3Aqv+kA1inD41ObIGb7z3c+ha9qCK4pL3sRNiIAVzSHTP4h4Igfa822FqmuM+GR0UWUNew5kjVmP2mPU1G9owXw8mpJC3HoQf5U7xKbvO7lG0kaNfzKi/zoIrErcEdQR8RSUhLhO90CIiZE+0EULq32QQNbC+9MT4jdrfo0YK78lZuQG7Ebm21R/aaF0jZVBY+C+Q6mMsuYobjXIWtrQRvFOJ55BYoQWKNlI8BCEqtgfCAEy2PlVx+ifEWlnT7yq38JI/3j4VzXENcSNHGqCPISBbwiG7hPDp3hzG4ucq2B1NhePo1my4+33lYfIt/tFB1yiiigSxMgLgcwwv/C5H5H4VhPiHzZIwt7XJa/yA/rWPELiRWC5iATYbldiByJ1uL+Y51qTFK8yFLmwYNdWGhF/tAa3VfdfzoN0eOYMFlTKToGBupPTYEH5edNugO4vSEzXnUMbADwj7xGUn3m+X+E9afvQL8RhzQuBva6+RXUfMCsOGS5o9Nr3HuYBh/qrfiJgqMzGwUEn3AXNRHDMfHFGqyOqtlTw38Xsj7I15gbcqCaqC432UXEzxz9/iYXjRo/0EgjzIxDEN4STqB0p08aTksp90Un+5RXg4ynNZF96N/K9AjwPsdhsI8skQkMk9u9eSR5Ge1/aLk9Ty51nguyOChN4sJhkI5iKO/wDEVv8AOpWOYMLqQR1FL8Qx6QxmSQ2UepJOgAA3J6UG+1eGo0TYmQXVEgU85Lu/8CkKp8ix91eHg4b9bLLL5Zsi/wAMeX53oGcTjo09t0X8TAfmaWPGod+8Bt0ufyFbYeHRJ7EaL7lAPxFQ3bSTJhHK6MxVQRuLsNjQe9lplhwmaU5DLLJIqtocrEW035X9acbjMfLO34Y5D+S2qSmiACrvlAHwAFabUEe2Olb9XA34pSqAegu3yrzDcNAcSzN30q+wLWjjPVV3LftHX3U8xrTLIACWIAG5JsB7ydqAlck3O5rS5pHDdo4JpDHDIJiPaMYLqm/tSDwDY6Xv5Vo7TcWGHwzyFypFgtlDMznRY0U6F2OguDbUkWBoH3NaXNc47AcUnk4jiYceWeeJQyByCIyrWYIq2QEiRdVHKuiuaDRKLgg1GYaKREMGYd1clG3aO+pUDZvKpKQ0hjsSEQsdbcupOgA95oDFlcgiUWjUEAHUkn2mY82bmajsdD3mEw4LMt42UlTYlUldQM24uBa41tsRTONwciPldxfTMFHsE6lQT7RG19Na0Y2YEKqiyRqEUb6C5JJ5kkkn30FfTACIyZbBHKkKBYLZAh+IVfhU79H1xxGI8iXHr3bn+VRWKaprsSluJwp9zvM34+7fN8DZf3aDr9FFFAniv1i+4j8j/Ks1rDiUOZRqVN9xuP7Fx60vhJvsFrsCQLkXZQAb252DAE/1oGJ8MrizqGHQi9Lf+mEfq5ZEHS4YfBw1vS1auJ9oIcOyLKzBpM2RVSSRmC2zHLGrEAZluSLC4prBcQjmQPE6yKdMykEXG4NtiOYOooI7iGEtk7x3lzNbKxAWwDOSVQKG9nZripOGPQG2pAueppLjC/qz0LD1aNwPnp607HJdQRsQDQZ3qH7RYoiMRIA0s11jHT70hPIKNb+6palMVgA7q97MoZQf2W3HyG1Btw0GRQLkmwBJ3NgBc+Ztf1rTxPh6zRlGJGoII3DKbg/EVq+pzDac+qo3zyg1rbhZb9bPKw+6pEY//GA3/VQacDj2MzwsQZEAZraghjbMPut1U+lShrXhcIkSkRIEXc2G56k7k+ZrI0HhNV3txGThCR9h0Y+4Nr+dWAmtU8YZSrC4IsR1BoM3nD2ZTcMAwPUMLg0njsekK5pGCjYdSegA1J8hSeC4Y8K92sl4x7Fx4kB+yDqGXyIpjC8PSN+8OaWXlJIQcvkigBU9BegVl4wVK95EYlc2UysFJ/dF8v7xFM4zBJIAJY0cA3AdVYA9bMCL+dYcWw4lidX1DA/HkfSluzOJaTh0bvdmBZQeZCkgb87aelBzT6OZ1wXEuI4VyEjTM4JNgFicgHyGSS/pVp4RC2NnXHTArCl/qkTC2h3xLj77D2RyXXcg1D8S+jeTFcRfGOUhjbJeJv0pfIqjxhWVLHKDlDMPfV9UEAAm5A3sBf0GgoObYvDSJ2h+sYeN5ozGBMY8pCsYzGVZmYIGBVGsSDV+zkgEixtqLg2PS40NbjoLDYcq0M1BqkNRnEhcxL96aIf9VSEhqK4u5Cq4FzG6Pb8JvQPcckvPKf22/OoWUkkhRcjU8go6sdh+ZqW4jaV2lVrQsb5+ZJFyiA7sOZOi+Z0qJxmI0yqMqDUKOvUk6sx5sfy0oEcZFaJWJ1YuLeSkC48jc/CrL9H+HLcRLndY2zf8y0av82NU7i3GCAiwgNKkYyq2yHVmlk/fZyq7nS9gNbv9Cg72F8QbElUUkfeOrj4haDptFFFBoxyExsBcGxtbe/l51VOPws8LkxwsQ0XimUsqrezTAKwYEKb3DArY62GtyqJz5AwP2L/Aai1t9LUHN5sRMsmIlWeRJMAcOyqXXExiHEEJNaRx3rxlUMlmdbELoMoNdKTAIJO9yjvSuV3W657W9oXs1iNM1yoJAOpvXsXweCYyKv6D6xh5sOymMx5+8sVkAIAd1u+1z4/KrBgs/dJ3lu8yLntqM9hmsel70G6aIMpB/wDB3BHmKj24bJ7KzlEO4VBmF9wrG4Ufum3I9JC9Rz8SkaVkijUhDZmdyoLWDZVARibAi5NhrQa5+ARKhKIDINc7kszEci5OYX6g0xwvF50GpIIBBO+U9fMEEH3Vqk40EB71HQgcgXB8gyA/MCtfZ/DsmHjzghstyDyLMz2PmMwoKlx/ttjsJiVeTCN9XlyxRQ58OZXxBNtMjOSltfIldr64fSRxohMFPFNL3IxfczrhpiCwb2kLROAXUxsN9zvrSvb3s7GuO4dPM8sokxDYeRmkK5e+W0fdiPKIspzEZQCbeItW76R+FQYbgbYZZFQxhGgEki53aN1JC3sXbKzaKOYoNHH+ALNhplThuNaQxuFkxGJUlWymzZZMU50I2C/nVk+jriPf8Kwj3ue6VD747xn/AEfOoLA8R4fLFG0mMxkzOiMyCfGuQzKCVKYewuDcWtWr6N8VJhYJMMcLjCgxMncv3LKvcOVyuxlKkAeI2tfXa9B0MmsCaCawJoFeJ8SSCMu97XsANSzHZQOZpdvrVgxSKO+uQsWcD9q1lB8rmkuNjPjMFEdjKXP7lj/Wp7FPdjQQ+JTESIyDukzAguS2gOhIUA3PrT0ECQwRwR3Kxj2joWY3Ja3LUmsmNamNAtjMesdgblmNlRRmZj0VRqa1PhpW/WMIB9xbSSfvN7Ce7xGk5O8w+IkxCjvFdMpt7cai18l+Wmop+GQSRLMhzI2x21G4I5EEGgQxWChVS0mdwouTI7N/06L8qz4XCY8GpcAPMxkVbAFIfsg2HPf1rDieEEsbISRe2o8jetc8QexlLSEADUkLYCw8Cm1Bqmxig5b3b7q3Zv4Rc1qeC/626L/lgjO3kxGka/FvdW/vMosgCDooC/G29JStQe4SfN9ZiNgAomjUaBQpClVHIWI+FQmNlIUlRmIBsL2ueQvy99SkDZUllP21EKedmDyMPIWVfex6GofEyUFSwWOaTvI0ILMAe81OZnDZnOmiiyhRyuo6gd8+i7g/1fhsS83u50te+gPqFB9a5Hwjgve4kKntzMi36KLDToALmvoTDwBEVFFlUBQOgAsB8qDZRRRQFRvFYyCrrr9lh16eQO49fUSVYTRBlKnmP7NBAYSVWzxlSU+66EDzUhxrYkWPQ25Vlw2Q3cDNkBIXMSSMpymxOpW4Nr3It0It6+MVJFidgJGDFVJtmy2zFb72uDbexvXskBvmRsrc7jMrbnxLcG+p1BG+t6By9ReA0ll/5rn4pFb5Vv8Arbr7cTfij/SD4AZx/D60hNjAZQYg7MbXXu5RqARqSllBBIuf2TyoJvNWLNSC8RkPs4ab1MI16ay0HFTf/LP/APcg/wD2UDOIw6OAHVWAIYBlDWYbMLjQi51r1lB3ANqSbiDr7WHmA6ju3/0OT8q2wY1X9k7bgggj3ggEUDBkPU1rJrGWUKCzGwAuSeQHOo7D8RkmXNBD4DtJKwjUjqosXYedhQSJNYE0ocHKfbxAXyhjH+uUn/TWDcJi+0JJP+ZK5/6VKr8qCL4/iBFicLiCRljcq+uoDaXt8amcRi0BuXUDcEkAEciCdxWkcNhG0MQ9yL+dr1GS4jucSBLleGXwqWVW7l+QFxop/vagck4zCP8AFT3BgfkLmsRji36uKV/PIUH8UmUU6zFDYeH3AD8q0SSE7m9Aq+CZ/wBe4VP8qI3LeTzWAA8kHrW2afwqqgKiCyoosFHkP51hI9UFO2mPnLrh+HsviOV5iyKE0AzA5btuTZvLW1yF2dqiF7QYd5e5SaNpNfArAnTfbS46b1X37I4rE64/FsVP+DB4F9xNtf4T76UxfBIcLxDACCMID9YB3Jb9GNSxNzuaC3SZmdIktnlbKCdlG5Y+QFzSmNgjDtlBZRpdzckD7R5C+9hoKyXF91iopSCVGZTYXIzgrcD1+VeSlUJY2Zr+BdCF/bfkzdF1A3OulApipWZQ5uV9kHYafZA2AF9h1qJne9SqOTh5BqSZ1K+8oxf5BbmlMDhi8gWPxOWCrbm52t5DfMeg5UFu+ivguZ3xLDRPAn4iPEfQG373lXTKR4JwpcNh0hXZBqerHUn1N6eoCiiigKKKKCK4/wALEsZvfSxuN1I1WRejqdQa5hFxrGjijRI5jZ1P6GdWaCWeIDP3MoOaIPHlkAGo8WZTcE9kqtdouCqVJ9kXVw+l45IzmR/Q330sWU6GgV4P2hEzNFIjQYhAC8LkE5TpnRx4ZYydM689CAdKlzKdrmqZ2/m7vB/XFKrNhSssbX0N2VJIr80kVitufh6VL8Lw4CKoLo4UEnMxJNhcsrkq2uuwPiGooGIm7qQryIHqt7A+9SQp8ivSpEtUY2BkeVGdo8iLIPDmuxcADwkWUDf2jT+agU4zjWihZ0XM2gA8ybXPkL3Na+GLHFGsPeq8iXzEkXzMcxsCbhbnTypjFl8jd2VD28JcErfzCkG3uP8ASqv/AO6AsksONw5cxsAjx4WeRXUqCSLo1rE2uDrYmw5hZ8TImUhyoUgg5iALH31DYScZ44sMWlUHLdPEIl/af2Cg6E36UiO1GFU3TAYgnkV4e3yLIK3S9uZCvhwHEWA5dyqD0UyA/KgsTAjQ2vzttWBNVfspxySaSbvmEYYqYsPIy98igHOXAVTlJsQLG2utPYO2IxM4lJ7qDKBGCVDu19XsQSNDpttQSzGoPtYQcMVtdmZQg5l7i1vPenX4ZDe4iQfhGX5jWvYooomDqihx7LsSxH4S5IX0oHMWpVUVjdwihvxZQD+VJs1Ekt9b3vzrS70A7Uu71670t3hYkIM2X2jcBV/E50B8t+gNASPUdi8MjOjsoLR5shP2cwANvMgCmpVH2nLeSeEfxMMzfBaXwEqgmdVBK5kjUXYlrWMrk3IVb6XOp12FBplkpJ7sbKCT0HvsPmQPeQK2yt94+i2J9W9kematMGOAY6hMqsUGtu8PhDE7kgMxBPMC3Sg1Y+Yj9BGcwUtcj7bbsfw+EW6hQTsLXn6MuzGUfW5BqwtEDyU7v67Dyv1qD7FdlvrL3YEQIfEdi5+75XB25KTzYGutooAAAsBoAOQoPaKKKAooooCiiigKxdAQQRcHcVlRQVbiXCMjWygxkggkKQGBBAZTub6hhrpuKWSUSEjUMhtmHWwOlxrowuD19auDoCCCLg8qr3EuEGPxJcr5br7+o8//ADQKrC+p78k8h3SAeviLH4ivMNjCfC1g3lsfd0Plr7zWpZz0v7v+0n8iaT4rjVVS+uZfs2ILC+wBF825B6+RNBM5qgu0n1q8ZwxbIM3erH3IlO2UoZ1MZA1uDYm4seVPHiCLozoCN7kD1sTpXox6HZ0PuZf60FcwHHMapkU4XEz6r3ZlXDQEaeISSJJlYX2Kpt1p08Sx6jxYSGT/AJWJsR5ESxAE+YapnPWJegqnG8PjcdGIjh4sKuZT3ryiWSMg3zQrELK+m5YaEipx8CVl72NtSoWQNtIBsTbZhve1OF6Vkx6A2LrfpcE/Aa0GbwM3tS5V6Rr4z5Z2OVfeFNL4zAxMhVEVCftnxvfqZHuT7tBWxpG5RyW6lcg+MmUVolkcAmyC3WQf7A350GHCcUZFaNgBLD7QAsGXk4A9L++s3el+EqfHiyUvKpjjBzaKD4nIy3Oq6bc6xfzc/uqF+bFvyoPZ30OttN+nnel+FqwVVdv+GUMVb2SWNzZBtISd2tYczyoaRRsoJ6v4z6A+EH3KKWxGKLG7Ek9Sb0Hk0tJSy2Fht0ryaekJ8RQGInqZ7M9kHxcltVRT+kf7v/016ydfu8+hb7HdiJMSwllukI2PNz+z5D73511bB4NIkWONQqqLAD+9T586DzA4FIY1jjUKiiwH8/Mncnnet9FFAUUUUBRRRQFFFFAUUUUBRRRQRHEeAB7tHZW6cj/Q+6q7jEdQ0cmZMwI0JFweYI3q81rnw6uuV1DDoaCjxcSdRZ2bzIJtfrvpffyufK+b4++7A+83/OpfG9lOcL5f2WuR6NuPW9V/E4SeFmMkdlsLOEDa88zg6eXr6hpx8RYoI1RSzeKQKoyKNb+GxYnbempJ1B8IktyzK9/iR/OoyNrupUqFJ8ZvsPvAW1N+X5Vu+sedB7PDncPldwARkMbsl/vWy5b++4pmPESKguQl/sKVUj8SxkqPj6CknxF61tiKBl5aUxviRlBsSCPjWt8RWiTE0DEOKJhiTLlMa5CCVA/ECTYg/GtUkij2mv8AsroPV2F/QAfipbD4gFpC+oRRlXUZ3Y7m2pUdBvpS0+IKnUBSPJVt6AXFA1hyAkrPsbCK5NyftEXOqDr1570lK5tc+EHYnn7hufft51uwfCp8Sf0cckl/teyvrI+hq28K+jMkD61J4Rr3Ud7X21c6nTTT0NBR8Dhmnk7uJHkPRf562QeZNdB7PfR0iMJcVld9CI1HgXyP3/y633q18P4ZFAmSFFRegG/mTuT5mmqDwC1e0UUBRRRQFFFFAUUUUBRRRQFFFFAUUUUBRRRQFFFFAhi+BQSavGt+oFj8VsaisR2GiPsO6/wkfkD86slFBS5ewD3usykdCpF/XM35Uo/YHEcpIvi3/bV/ooOf/wDsHEW9qH33c/Irr8q2Q/R1KfbnVfwJ/wD0VfKKCnQfRpD/AIsssnlcKPyJ+dTmF7LYaMhhCpYAAM3jIA0Fi17elqlaKAAooooCiiigKKKKAooooCiiigKKKKAooooCiiigKKKKAooooC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070" name="AutoShape 6" descr="data:image/jpeg;base64,/9j/4AAQSkZJRgABAQAAAQABAAD/2wCEAAkGBhQSEBUTEhQVFRUVFxcYGBcYGRcaHxgVGBgVGBoWGRcZGyYeGBkjHxUVIC8gIycpLCwsFx4xNTAqNSYrLSkBCQoKBQUFDQUFDSkYEhgpKSkpKSkpKSkpKSkpKSkpKSkpKSkpKSkpKSkpKSkpKSkpKSkpKSkpKSkpKSkpKSkpKf/AABEIAOEA4QMBIgACEQEDEQH/xAAcAAACAgMBAQAAAAAAAAAAAAAABAUGAgMHAQj/xABIEAACAQIEAwUEBggEBQIHAAABAgMAEQQSITEFQVEGEyJhgTJxkaEHFEJScrEjM2KCksHR8ENTssIkc6LS8RUWNFRjk6PT4f/EABQBAQAAAAAAAAAAAAAAAAAAAAD/xAAUEQEAAAAAAAAAAAAAAAAAAAAA/9oADAMBAAIRAxEAPwDuNFFFAUUUUBRRXjMBqdKD2sHmA3PpULx/tEYlYRLnk0FtBYsCRcnS9he2mgLMVUFq5L2j+np1nEeBijkUaM75m72S1vBlynKDsbXbTRdqC5dsvpLlwOIhEkcUcDSBTmcPLLHezOkaeGNFve7G5sBYa26IDevmfsl2PxnHsccRi2cQq36WUjL7P+BENgeVhou51sD9LRRBVCjYAAbnQabnU0GdFFFAUUVQu2P0iLg+Iw4OWF3SeNWV47swdndLGIe2vhU6G410NBfaKrXEOH+wYwoaORH6ZgrXK5gLi4uKlP8A1c/5bfFP5Ggka8ZwBckAedQ8vHrsY1yiTLmsTchSSobL0uCN+VRsWLMoJfSRLCRddDyZb/4bbg+8bign5uMwIbNNGp83X+tLTdpYl2zMPvKARb46+lVbjPCO9UFbK42JGhHNTbW3nyPwquY7GrgMr4qTu0J+wJJM1raWCWF/2rUHW8JjElXNGwZeo69D0Pkda3Vxjgf0hCaYyYTD4oILhpsgK6bK6gnOLH8Q5DWr/g+2fitNHlWy+NSTcnNfwWuALLzJ8XO1BaKKwhmV1DKQynUEag1nQFFFFAUUUUBRRRQFFFFAUUVi8gG5A99ASPlBJ5C+mvwHM1GY3EsygBkjdrWDEEqDuQouGcDblfqBqzPKToNzt5Dm5/lS4kAYgo9lOgCMQT94m1ien9dg1Yzs/FLhmwzZu7cWezEM4Ju2Zx4jm+0b3NzXIuDccibtRFDhYIjh4VfDoqqAI8qlpJ0PJsykZtyLjnU79MX0lNhIvqsF1nlXxNcXjiNxfQ6O2w6C56Uv9AnYN4EbHzqVaZMsKncREhjIQds1lt5AnZqDsAFe0UUBWMhsDWVKcVmZIJHVSzIpYKN2KjNlHmbW9aBc5/8ANb4J/wBtaGwilxIwDOAQHYAsAdwDyB6CqTx36asBFAJIJO+dhdYwGBB6ODa396nnVOz/ANNmKEyPjoAuDlbKJVRxk/aD+zIBzAF7A22sQ6Pxrjkq4hMJho0eZ4mlzytljjjDhCxC3dzmI8K233FRuAaeHiRjxGJaYSYNpjdVRI3jmCnIi+yuWQaksTbU9LBLwNfroxeY5lgMIUWy5WkEhbqTdQPjvygeC4kYniuLnXWPDRphFbkZMxlmt+E92vpQRXBOPs+OOJkW2Gx1oMK5uD+gzlMwOwmLzsvPwgcxVvxOEzEMpKOtwHFr2O6kHRlPNTp661hxvgkeJw7QPdVOWxTwsjIQVZDbwspAtTZFBHHBlnDS5WyA5VAIUsdM7KSbkDYXIG9aZn7r2yTEdGJ1Md9AxO7x7XBuQNQbC1O42JmjdUOVirBT0JBsfjUfh8IkuGjYZlDJkdMxPjXwyK1763B153oKr2+4F9Xw0uIwiCDERWYtF4MyAjOHVfDILEt4gdql8HhSsSgytNpfvHy3YHUHwqBbXT8zU1ilDizAEFctiNCtstiOYtpUTwzhncQiLMWVLhL7iO/gQn7RUeG/MAUEn2V4ksEjI7MFkOhJ8Ksbbg7X6jrryteK5niVFje1ud+lSnAO1TRIFnB7oj9G51YLyzKde76E628tQF4opLhXFkxCZkOoNmHNW/vanaAooooCiiigKKKKDxmtSbwiQ3YXGw/8jbblzHkK3YomxC7++3rfyqvYziLveGKTK91QFMt1aQFlNiDZUjRpSD7XhF9wQsMUKqLKLf3zO5rzEzBEZz9lSfgL0hwRjKZMQWYrIxEQzHL3K6KwW+XxEO4YC5V0udKkpQLHNa1tb7W86D5r7EcGbjXGZMRiQWiVjLKN8wvaOEDobAH9lW2r6O4bxKOZT3Z9hsjLsUYAHKw5GxB9xBpaEYfDws0SxpGAWOQKAfPTmetcY+jbtnm43jcQzMMPKhuACQWVkETWH2rCQ+5jQd7pLi3GI8MmeUkAmwAFyWsTYegJ16VDyfSBhgLjvCegW3zJAqsdoO2DYlDGI1VLg6+Jrg3BvoF9PjQTSfSMpcAQnKSBctrYm18oX5Xq3T4hUGZ2CjqxAHxNcXViCCDYjUEcj76zklZjdiWPUkn5mgkpPo84XJi3xGHw0mIIOZos+WAMTfQEXNzc5RdfK2lTPFcXPi4WwkmCURSLkKsrWUciGFgpXQgjYgWpzsIn/DyHrJ+Sr/WrAaBLH4V2w7RRSFH7ooklrlXyZQ9uoNjUN2a4XFw7CxYUNndRmfKCzPI2ruQNQCdATyA6VYpBobGx69POoLhE4w4WCdcjsxtNuszk7lt1kP3W9DyoHGxp/wAuT4f0vXuFxSyh8u8ZAdSCCpIuLgjnTci2OtQvDJGh+sK8bl5Ji4cC6tHYBRcbEWtY2oJBhUUZBh5HLfqJiCx/yphp3hH3GFgx5EA022Kc7RH1Nv8AbWiXDSSCzuEU7iP2iOmc7egv50GGIxBzFI1MjCxJBARQdQWk21Gthc+VLSYeTcyLfoq6fxMbn4Cts0v1a2Vf+GAAaMamMD/FTmf2hz33pieO1iCCpAKsNmU6gjyoIqWESwuDoVbu3G+pUOrC/IjkeYI1rTiJDKzFhZ7FiBsQLXKdALjwnYdQL0zJC6l8hAEmUsCL+JLgMp5GxIIPlSeImXDxyyuSSEbM5HsxgZiqKNr215mgw4VxR8NMHTXky/fX7vv5qeumxtXT8FjFljWSM3VhcH+9jytXIMITL4nikiLXCBiL5gVZSQpIBbxLY6hstWHsT2h7ucwPpHMxKdEkP2R0Dbe8DqaDotFFFAUUUUBXjGva0Yk3svXf3c/6etAuGZyVtZCAc3Ua3Hrp6e8UPwSE+1GreNn8Qv42vmOvUEi21tNqzmJZwgJUZcxI33AsOm9asPFaWysxUe1c89dP76UDyrYWGgFcT+n3tiwKYCFiLjNLl5g6Kmm9zfTy867Y7WBPQXr5ecnGcdmkk1ySSNr0iORB8cp+NA9wrsm4wvdPiMQgkF3iR7ICdcpTY+fWpXgHAEwkZRSWLG7MQBfkBbkB/M1OQcPkf2I3b3A0Ynh0kftoy+8GgXooqY4B2dbEk+IKq2B5knoBQRArJEJ2BPuroeC7GwR+0C56t/TapWPCoosqqPcBQU7sfxhYmMEmYGQ3Twt7QXUE20uFFr72I3IBs8nE0BsSb9LH+dHGOGCeJkOh3VhurjVWHuNaeBcRM8OZxaRCUkHSRdG9Dow99B63Eb+wjN8APjcn5Uu3DmlYHEEZFIYRLtmGoLsdXt0sB5GpRqwc2BJ2G56e80GMr3NzWo1FcX7WYfDwmdi8kYBOaGN5VsCQfGgKDUHdhURP2sknw2HmwXc/8TKkShyZGXNcsSqEAMiKzMpJtl36hZ2rU9V/i3Dw+OwcbPI4CzSyKzHI6xrGiFoltHfvJUPs/ZpntS36Fb+wZYxJ5xlvEPdtQO9+rDRlI8iDSfBf/h5U3WHEMiH9hgGyDyBJ+NSHFOGR961lyjYBSVFrdAQK0eyoUaKNhyv199AtIKguLcYjilWOfKkciMRI5AUsCAYjfS5Vr6nWxFT0lJYzDq6lXVWU7hgCPgdKChYDEYdsYseDuYwsglfO5VrKMkcedjcqbHw7A6aGrBiGFmLe2SniG5A7wlvJrlD5lb87Vlh+ARRMWALEO7pmse67wAMkengSw2rzErQdP7K8Z+s4ZWJGdfC9vvADxDyYEMPxVMVzD6PuKd3iTGfZkGU9M41TXrq6/vL0rp9AUUUUHhNRpDLIWVc33teZ10+A+XSn5mAGvMgepNJyY1IoZJ5DZFDyMeiICb/wreg3YeNixdgASLAdBvqetLpBKl8uVgTfXf8AMfmajOC9r2mkVJ8LNhe9F4GkKMsotmy5o2ISTLdu7bWwNr2NrHQJHvm08KjrufzI+VQvA+y2ESaWVcPEJWY5ntckh2Um5J3yAnlerPUZwg3LsNizEe4u9vlr60Egqgbae6uQfTZ23KgYGC5kk0Nt9fCbDqbso88x0sL9gqD4p2NwmIlWaSJTIuzjQi+h1oOUcJw7pBGsrZ3CjMx1uffzttfna9WLs0k3fKYQbXGY/Zy87n4+dXWDsjhkN+7v+Ik/KpSOIKLKAB0GlB7WDGscXiAiM52VSx9wF6huDcP72BZprtJKA9/uBtVRAdFAFtt9b0E0aguzoviMa6+wZUUdC6JZyPUgU6OFW0EjW6aD5plrfhcMsUYjQBVGwHxv7+dBmarfa3sPh8fEyS51Y+y6u/hI2OQtkI6i2vkdasZrBqDmnAu1k3DpE4fxWwWwXD4r7DxiyhXPKwsLnbTNp4qSx/ZKWHHzYrg6opw+TPA36uWWRGaRYxshEbxbEfrCAVtY9F47wKHGQtDiEDo3xU8mU7qw6/yJFaOznZ+PBYZMPESVS/ia12JJJY258vcAOVBAdjuNHHTTYponhMaR4bu33WRWeSYcjbxQjUA+HarHj8IssbRuLqwsf6++miK1tQROF4k6p3M6s0sYtG4Gkyj2btsr8jf31i3CRkLStmnf7Sm4hHJY76E9W51JMa0PQKYHFGVWRwBPEBmA0EibCVR+Y5GtMtauLSmIpiV9qJhf9qNjZ1PkQaY4qCJ3iiXOw1OtlRSLgu2yjXbc9KBCakJYizKi2DOwUE7C/M+QFz6U1isKQCTKWb9kZUHlb2mHmTWrHp4Y2W6l44pBY+yxUHT1oI6fEWkHdXAWwj8ipDIx/aLAE/iNdl4ZjhNDHKu0iKw8rgG3ptXGOIr4Y30BdMxt1DuoYDkDlDW866L9HHERJg8vOJytugbxj08RHpQWuiiigWxkWaynzOnUWt+dKcbVvqsixhCxTIO8F0GayZnHNFBJI5gEUxiwe8Qgne1ut77/AAqJ7a4eaTBvHBCs5kKq8bOIw0VwZFznbMoK+Wa/KgqPA+G4uEQYRcVBJCmNCNlhiUd0sAxWWNQCAc4cFrkg5SLWNX/FkvII7kC12tpffT3abftCqL2e7J4QY/DyLw9sFiIlmdkPiUjKkYKSKzRuAZeVmBGoGl7rPMI58zGykbnzH9Ut6jrQZNgZACqyeE6eYHkTsfPUeQpzDwBFCjl/4/IAelJnix3EbZbgXJykk7WW2nuYg07HIGAI2IuKDKoDtd2wiwEaFw0ksrBIYU9uWQ2Fh0FyLnlcbkgGeJrlP0r4KaHiOA4ksTzQYYgSqgzZLOWzW5XDGx2ugva4oLnFg+ISqGlxEWGvr3cMQlK+TTSkq562jA9+9VTtR2wx3B5omxTJjMHKxUuIxFLGw1IspyNpcjTXKR4d6vPCe0mGxUZkw88cigXbKwuotfxr7SHQ6MBtXLfpC4pFxYxqs0cXD8M7vNiXZVMrqtjHh42OeQhSQDaxL+QuHWcVEJYmW/hkQi/kw3+dRfZ3HfoBHIcrw/o3B0sV0VvwsttfKn+E41JsPFLECI5I0dAdwjKCoIudQCBWUuAjZs5UZrWzagkdCRuPI0CQ4o8zWwygqN5nvk9yAayH3WXzrXHxFlxAglPidSyNlAD23Ua6Nzsb1LeVRPaLhpmhOXSRDnjYbh11Hx2oJI1raluD8S+sYdJdiw8Q6ODZh8dfWmGNBqmlCgsxAAFyTyA51GxYiadc8QEUJ2lcXZx1SPTTzY+lN8RwSzRPG17OLG1RcHEZIGjgxGqm0ccw2J2VHX7J8xQMPwlT7Tyv+JyP+lbKPhSIw+XGYeKG12YtICFI7pdyTa4PIG+9Ts8ZU2NRD4ORMV9YiZbmPu2Vgdr3upGx2oH8URmOXa+lJTyhRdiAOpNh8TWt8Cx9qaT3Aqv+kA1inD41ObIGb7z3c+ha9qCK4pL3sRNiIAVzSHTP4h4Igfa822FqmuM+GR0UWUNew5kjVmP2mPU1G9owXw8mpJC3HoQf5U7xKbvO7lG0kaNfzKi/zoIrErcEdQR8RSUhLhO90CIiZE+0EULq32QQNbC+9MT4jdrfo0YK78lZuQG7Ebm21R/aaF0jZVBY+C+Q6mMsuYobjXIWtrQRvFOJ55BYoQWKNlI8BCEqtgfCAEy2PlVx+ifEWlnT7yq38JI/3j4VzXENcSNHGqCPISBbwiG7hPDp3hzG4ucq2B1NhePo1my4+33lYfIt/tFB1yiiigSxMgLgcwwv/C5H5H4VhPiHzZIwt7XJa/yA/rWPELiRWC5iATYbldiByJ1uL+Y51qTFK8yFLmwYNdWGhF/tAa3VfdfzoN0eOYMFlTKToGBupPTYEH5edNugO4vSEzXnUMbADwj7xGUn3m+X+E9afvQL8RhzQuBva6+RXUfMCsOGS5o9Nr3HuYBh/qrfiJgqMzGwUEn3AXNRHDMfHFGqyOqtlTw38Xsj7I15gbcqCaqC432UXEzxz9/iYXjRo/0EgjzIxDEN4STqB0p08aTksp90Un+5RXg4ynNZF96N/K9AjwPsdhsI8skQkMk9u9eSR5Ge1/aLk9Ty51nguyOChN4sJhkI5iKO/wDEVv8AOpWOYMLqQR1FL8Qx6QxmSQ2UepJOgAA3J6UG+1eGo0TYmQXVEgU85Lu/8CkKp8ix91eHg4b9bLLL5Zsi/wAMeX53oGcTjo09t0X8TAfmaWPGod+8Bt0ufyFbYeHRJ7EaL7lAPxFQ3bSTJhHK6MxVQRuLsNjQe9lplhwmaU5DLLJIqtocrEW035X9acbjMfLO34Y5D+S2qSmiACrvlAHwAFabUEe2Olb9XA34pSqAegu3yrzDcNAcSzN30q+wLWjjPVV3LftHX3U8xrTLIACWIAG5JsB7ydqAlck3O5rS5pHDdo4JpDHDIJiPaMYLqm/tSDwDY6Xv5Vo7TcWGHwzyFypFgtlDMznRY0U6F2OguDbUkWBoH3NaXNc47AcUnk4jiYceWeeJQyByCIyrWYIq2QEiRdVHKuiuaDRKLgg1GYaKREMGYd1clG3aO+pUDZvKpKQ0hjsSEQsdbcupOgA95oDFlcgiUWjUEAHUkn2mY82bmajsdD3mEw4LMt42UlTYlUldQM24uBa41tsRTONwciPldxfTMFHsE6lQT7RG19Na0Y2YEKqiyRqEUb6C5JJ5kkkn30FfTACIyZbBHKkKBYLZAh+IVfhU79H1xxGI8iXHr3bn+VRWKaprsSluJwp9zvM34+7fN8DZf3aDr9FFFAniv1i+4j8j/Ks1rDiUOZRqVN9xuP7Fx60vhJvsFrsCQLkXZQAb252DAE/1oGJ8MrizqGHQi9Lf+mEfq5ZEHS4YfBw1vS1auJ9oIcOyLKzBpM2RVSSRmC2zHLGrEAZluSLC4prBcQjmQPE6yKdMykEXG4NtiOYOooI7iGEtk7x3lzNbKxAWwDOSVQKG9nZripOGPQG2pAueppLjC/qz0LD1aNwPnp607HJdQRsQDQZ3qH7RYoiMRIA0s11jHT70hPIKNb+6palMVgA7q97MoZQf2W3HyG1Btw0GRQLkmwBJ3NgBc+Ztf1rTxPh6zRlGJGoII3DKbg/EVq+pzDac+qo3zyg1rbhZb9bPKw+6pEY//GA3/VQacDj2MzwsQZEAZraghjbMPut1U+lShrXhcIkSkRIEXc2G56k7k+ZrI0HhNV3txGThCR9h0Y+4Nr+dWAmtU8YZSrC4IsR1BoM3nD2ZTcMAwPUMLg0njsekK5pGCjYdSegA1J8hSeC4Y8K92sl4x7Fx4kB+yDqGXyIpjC8PSN+8OaWXlJIQcvkigBU9BegVl4wVK95EYlc2UysFJ/dF8v7xFM4zBJIAJY0cA3AdVYA9bMCL+dYcWw4lidX1DA/HkfSluzOJaTh0bvdmBZQeZCkgb87aelBzT6OZ1wXEuI4VyEjTM4JNgFicgHyGSS/pVp4RC2NnXHTArCl/qkTC2h3xLj77D2RyXXcg1D8S+jeTFcRfGOUhjbJeJv0pfIqjxhWVLHKDlDMPfV9UEAAm5A3sBf0GgoObYvDSJ2h+sYeN5ozGBMY8pCsYzGVZmYIGBVGsSDV+zkgEixtqLg2PS40NbjoLDYcq0M1BqkNRnEhcxL96aIf9VSEhqK4u5Cq4FzG6Pb8JvQPcckvPKf22/OoWUkkhRcjU8go6sdh+ZqW4jaV2lVrQsb5+ZJFyiA7sOZOi+Z0qJxmI0yqMqDUKOvUk6sx5sfy0oEcZFaJWJ1YuLeSkC48jc/CrL9H+HLcRLndY2zf8y0av82NU7i3GCAiwgNKkYyq2yHVmlk/fZyq7nS9gNbv9Cg72F8QbElUUkfeOrj4haDptFFFBoxyExsBcGxtbe/l51VOPws8LkxwsQ0XimUsqrezTAKwYEKb3DArY62GtyqJz5AwP2L/Aai1t9LUHN5sRMsmIlWeRJMAcOyqXXExiHEEJNaRx3rxlUMlmdbELoMoNdKTAIJO9yjvSuV3W657W9oXs1iNM1yoJAOpvXsXweCYyKv6D6xh5sOymMx5+8sVkAIAd1u+1z4/KrBgs/dJ3lu8yLntqM9hmsel70G6aIMpB/wDB3BHmKj24bJ7KzlEO4VBmF9wrG4Ufum3I9JC9Rz8SkaVkijUhDZmdyoLWDZVARibAi5NhrQa5+ARKhKIDINc7kszEci5OYX6g0xwvF50GpIIBBO+U9fMEEH3Vqk40EB71HQgcgXB8gyA/MCtfZ/DsmHjzghstyDyLMz2PmMwoKlx/ttjsJiVeTCN9XlyxRQ58OZXxBNtMjOSltfIldr64fSRxohMFPFNL3IxfczrhpiCwb2kLROAXUxsN9zvrSvb3s7GuO4dPM8sokxDYeRmkK5e+W0fdiPKIspzEZQCbeItW76R+FQYbgbYZZFQxhGgEki53aN1JC3sXbKzaKOYoNHH+ALNhplThuNaQxuFkxGJUlWymzZZMU50I2C/nVk+jriPf8Kwj3ue6VD747xn/AEfOoLA8R4fLFG0mMxkzOiMyCfGuQzKCVKYewuDcWtWr6N8VJhYJMMcLjCgxMncv3LKvcOVyuxlKkAeI2tfXa9B0MmsCaCawJoFeJ8SSCMu97XsANSzHZQOZpdvrVgxSKO+uQsWcD9q1lB8rmkuNjPjMFEdjKXP7lj/Wp7FPdjQQ+JTESIyDukzAguS2gOhIUA3PrT0ECQwRwR3Kxj2joWY3Ja3LUmsmNamNAtjMesdgblmNlRRmZj0VRqa1PhpW/WMIB9xbSSfvN7Ce7xGk5O8w+IkxCjvFdMpt7cai18l+Wmop+GQSRLMhzI2x21G4I5EEGgQxWChVS0mdwouTI7N/06L8qz4XCY8GpcAPMxkVbAFIfsg2HPf1rDieEEsbISRe2o8jetc8QexlLSEADUkLYCw8Cm1Bqmxig5b3b7q3Zv4Rc1qeC/626L/lgjO3kxGka/FvdW/vMosgCDooC/G29JStQe4SfN9ZiNgAomjUaBQpClVHIWI+FQmNlIUlRmIBsL2ueQvy99SkDZUllP21EKedmDyMPIWVfex6GofEyUFSwWOaTvI0ILMAe81OZnDZnOmiiyhRyuo6gd8+i7g/1fhsS83u50te+gPqFB9a5Hwjgve4kKntzMi36KLDToALmvoTDwBEVFFlUBQOgAsB8qDZRRRQFRvFYyCrrr9lh16eQO49fUSVYTRBlKnmP7NBAYSVWzxlSU+66EDzUhxrYkWPQ25Vlw2Q3cDNkBIXMSSMpymxOpW4Nr3It0It6+MVJFidgJGDFVJtmy2zFb72uDbexvXskBvmRsrc7jMrbnxLcG+p1BG+t6By9ReA0ll/5rn4pFb5Vv8Arbr7cTfij/SD4AZx/D60hNjAZQYg7MbXXu5RqARqSllBBIuf2TyoJvNWLNSC8RkPs4ab1MI16ay0HFTf/LP/APcg/wD2UDOIw6OAHVWAIYBlDWYbMLjQi51r1lB3ANqSbiDr7WHmA6ju3/0OT8q2wY1X9k7bgggj3ggEUDBkPU1rJrGWUKCzGwAuSeQHOo7D8RkmXNBD4DtJKwjUjqosXYedhQSJNYE0ocHKfbxAXyhjH+uUn/TWDcJi+0JJP+ZK5/6VKr8qCL4/iBFicLiCRljcq+uoDaXt8amcRi0BuXUDcEkAEciCdxWkcNhG0MQ9yL+dr1GS4jucSBLleGXwqWVW7l+QFxop/vagck4zCP8AFT3BgfkLmsRji36uKV/PIUH8UmUU6zFDYeH3AD8q0SSE7m9Aq+CZ/wBe4VP8qI3LeTzWAA8kHrW2afwqqgKiCyoosFHkP51hI9UFO2mPnLrh+HsviOV5iyKE0AzA5btuTZvLW1yF2dqiF7QYd5e5SaNpNfArAnTfbS46b1X37I4rE64/FsVP+DB4F9xNtf4T76UxfBIcLxDACCMID9YB3Jb9GNSxNzuaC3SZmdIktnlbKCdlG5Y+QFzSmNgjDtlBZRpdzckD7R5C+9hoKyXF91iopSCVGZTYXIzgrcD1+VeSlUJY2Zr+BdCF/bfkzdF1A3OulApipWZQ5uV9kHYafZA2AF9h1qJne9SqOTh5BqSZ1K+8oxf5BbmlMDhi8gWPxOWCrbm52t5DfMeg5UFu+ivguZ3xLDRPAn4iPEfQG373lXTKR4JwpcNh0hXZBqerHUn1N6eoCiiigKKKKCK4/wALEsZvfSxuN1I1WRejqdQa5hFxrGjijRI5jZ1P6GdWaCWeIDP3MoOaIPHlkAGo8WZTcE9kqtdouCqVJ9kXVw+l45IzmR/Q330sWU6GgV4P2hEzNFIjQYhAC8LkE5TpnRx4ZYydM689CAdKlzKdrmqZ2/m7vB/XFKrNhSssbX0N2VJIr80kVitufh6VL8Lw4CKoLo4UEnMxJNhcsrkq2uuwPiGooGIm7qQryIHqt7A+9SQp8ivSpEtUY2BkeVGdo8iLIPDmuxcADwkWUDf2jT+agU4zjWihZ0XM2gA8ybXPkL3Na+GLHFGsPeq8iXzEkXzMcxsCbhbnTypjFl8jd2VD28JcErfzCkG3uP8ASqv/AO6AsksONw5cxsAjx4WeRXUqCSLo1rE2uDrYmw5hZ8TImUhyoUgg5iALH31DYScZ44sMWlUHLdPEIl/af2Cg6E36UiO1GFU3TAYgnkV4e3yLIK3S9uZCvhwHEWA5dyqD0UyA/KgsTAjQ2vzttWBNVfspxySaSbvmEYYqYsPIy98igHOXAVTlJsQLG2utPYO2IxM4lJ7qDKBGCVDu19XsQSNDpttQSzGoPtYQcMVtdmZQg5l7i1vPenX4ZDe4iQfhGX5jWvYooomDqihx7LsSxH4S5IX0oHMWpVUVjdwihvxZQD+VJs1Ekt9b3vzrS70A7Uu71670t3hYkIM2X2jcBV/E50B8t+gNASPUdi8MjOjsoLR5shP2cwANvMgCmpVH2nLeSeEfxMMzfBaXwEqgmdVBK5kjUXYlrWMrk3IVb6XOp12FBplkpJ7sbKCT0HvsPmQPeQK2yt94+i2J9W9kematMGOAY6hMqsUGtu8PhDE7kgMxBPMC3Sg1Y+Yj9BGcwUtcj7bbsfw+EW6hQTsLXn6MuzGUfW5BqwtEDyU7v67Dyv1qD7FdlvrL3YEQIfEdi5+75XB25KTzYGutooAAAsBoAOQoPaKKKAooooCiiigKxdAQQRcHcVlRQVbiXCMjWygxkggkKQGBBAZTub6hhrpuKWSUSEjUMhtmHWwOlxrowuD19auDoCCCLg8qr3EuEGPxJcr5br7+o8//ADQKrC+p78k8h3SAeviLH4ivMNjCfC1g3lsfd0Plr7zWpZz0v7v+0n8iaT4rjVVS+uZfs2ILC+wBF825B6+RNBM5qgu0n1q8ZwxbIM3erH3IlO2UoZ1MZA1uDYm4seVPHiCLozoCN7kD1sTpXox6HZ0PuZf60FcwHHMapkU4XEz6r3ZlXDQEaeISSJJlYX2Kpt1p08Sx6jxYSGT/AJWJsR5ESxAE+YapnPWJegqnG8PjcdGIjh4sKuZT3ryiWSMg3zQrELK+m5YaEipx8CVl72NtSoWQNtIBsTbZhve1OF6Vkx6A2LrfpcE/Aa0GbwM3tS5V6Rr4z5Z2OVfeFNL4zAxMhVEVCftnxvfqZHuT7tBWxpG5RyW6lcg+MmUVolkcAmyC3WQf7A350GHCcUZFaNgBLD7QAsGXk4A9L++s3el+EqfHiyUvKpjjBzaKD4nIy3Oq6bc6xfzc/uqF+bFvyoPZ30OttN+nnel+FqwVVdv+GUMVb2SWNzZBtISd2tYczyoaRRsoJ6v4z6A+EH3KKWxGKLG7Ek9Sb0Hk0tJSy2Fht0ryaekJ8RQGInqZ7M9kHxcltVRT+kf7v/016ydfu8+hb7HdiJMSwllukI2PNz+z5D73511bB4NIkWONQqqLAD+9T586DzA4FIY1jjUKiiwH8/Mncnnet9FFAUUUUBRRRQFFFFAUUUUBRRRQRHEeAB7tHZW6cj/Q+6q7jEdQ0cmZMwI0JFweYI3q81rnw6uuV1DDoaCjxcSdRZ2bzIJtfrvpffyufK+b4++7A+83/OpfG9lOcL5f2WuR6NuPW9V/E4SeFmMkdlsLOEDa88zg6eXr6hpx8RYoI1RSzeKQKoyKNb+GxYnbempJ1B8IktyzK9/iR/OoyNrupUqFJ8ZvsPvAW1N+X5Vu+sedB7PDncPldwARkMbsl/vWy5b++4pmPESKguQl/sKVUj8SxkqPj6CknxF61tiKBl5aUxviRlBsSCPjWt8RWiTE0DEOKJhiTLlMa5CCVA/ECTYg/GtUkij2mv8AsroPV2F/QAfipbD4gFpC+oRRlXUZ3Y7m2pUdBvpS0+IKnUBSPJVt6AXFA1hyAkrPsbCK5NyftEXOqDr1570lK5tc+EHYnn7hufft51uwfCp8Sf0cckl/teyvrI+hq28K+jMkD61J4Rr3Ud7X21c6nTTT0NBR8Dhmnk7uJHkPRf562QeZNdB7PfR0iMJcVld9CI1HgXyP3/y633q18P4ZFAmSFFRegG/mTuT5mmqDwC1e0UUBRRRQFFFFAUUUUBRRRQFFFFAUUUUBRRRQFFFFAhi+BQSavGt+oFj8VsaisR2GiPsO6/wkfkD86slFBS5ewD3usykdCpF/XM35Uo/YHEcpIvi3/bV/ooOf/wDsHEW9qH33c/Irr8q2Q/R1KfbnVfwJ/wD0VfKKCnQfRpD/AIsssnlcKPyJ+dTmF7LYaMhhCpYAAM3jIA0Fi17elqlaKAAooooCiiigKKKKAooooCiiigKKKKAooooCiiigKKKKAooooCiiigKKKKAooooCiiigKKKKAooooCiiigKKKKAooooCiiigKKKK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88072" name="Picture 8" descr="http://totalsoccershow.com/wp-content/uploads/2011/03/Wiki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21088"/>
            <a:ext cx="1100386" cy="1100386"/>
          </a:xfrm>
          <a:prstGeom prst="rect">
            <a:avLst/>
          </a:prstGeom>
          <a:noFill/>
        </p:spPr>
      </p:pic>
      <p:pic>
        <p:nvPicPr>
          <p:cNvPr id="88074" name="Picture 10" descr="WordN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373216"/>
            <a:ext cx="3438525" cy="533400"/>
          </a:xfrm>
          <a:prstGeom prst="rect">
            <a:avLst/>
          </a:prstGeom>
          <a:noFill/>
        </p:spPr>
      </p:pic>
      <p:pic>
        <p:nvPicPr>
          <p:cNvPr id="88086" name="Picture 22" descr="http://bobgrevey.com/wp-content/uploads/2011/01/old-news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68960"/>
            <a:ext cx="2339752" cy="1702170"/>
          </a:xfrm>
          <a:prstGeom prst="rect">
            <a:avLst/>
          </a:prstGeom>
          <a:noFill/>
        </p:spPr>
      </p:pic>
      <p:pic>
        <p:nvPicPr>
          <p:cNvPr id="88090" name="Picture 26" descr="http://markarmstrongillustration.files.wordpress.com/2011/02/anatomy-final1.jpg"/>
          <p:cNvPicPr>
            <a:picLocks noChangeAspect="1" noChangeArrowheads="1"/>
          </p:cNvPicPr>
          <p:nvPr/>
        </p:nvPicPr>
        <p:blipFill>
          <a:blip r:embed="rId8" cstate="print"/>
          <a:srcRect l="59785" t="24317"/>
          <a:stretch>
            <a:fillRect/>
          </a:stretch>
        </p:blipFill>
        <p:spPr bwMode="auto">
          <a:xfrm>
            <a:off x="2411760" y="4575170"/>
            <a:ext cx="1120338" cy="15641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422104" y="2154535"/>
            <a:ext cx="4752528" cy="16561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Backward: We need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automatic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methods with </a:t>
            </a:r>
            <a:r>
              <a:rPr lang="en-US" sz="2400" i="1" dirty="0" smtClean="0">
                <a:solidFill>
                  <a:schemeClr val="bg1"/>
                </a:solidFill>
                <a:latin typeface="+mj-lt"/>
              </a:rPr>
              <a:t>no dependencies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on external resources !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7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Language changes over time!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200" noProof="0" dirty="0" smtClean="0"/>
              <a:t>Our language is DYNAMIC and changes with our culture, politics, technology, social media, etc. </a:t>
            </a:r>
          </a:p>
          <a:p>
            <a:endParaRPr lang="en-US" noProof="0" dirty="0" smtClean="0"/>
          </a:p>
          <a:p>
            <a:pPr marL="358775" lvl="1" indent="446088"/>
            <a:r>
              <a:rPr lang="en-US" noProof="0" dirty="0" smtClean="0"/>
              <a:t>Different spellings over time</a:t>
            </a:r>
          </a:p>
          <a:p>
            <a:pPr marL="358775" lvl="1" indent="446088"/>
            <a:r>
              <a:rPr lang="en-US" noProof="0" dirty="0" smtClean="0"/>
              <a:t>New words are introduced</a:t>
            </a:r>
          </a:p>
          <a:p>
            <a:pPr marL="358775" lvl="1" indent="446088"/>
            <a:r>
              <a:rPr lang="en-US" noProof="0" dirty="0" smtClean="0"/>
              <a:t>Words change their meanings</a:t>
            </a:r>
          </a:p>
          <a:p>
            <a:pPr>
              <a:buNone/>
            </a:pP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In long-term digital archives </a:t>
            </a:r>
            <a:r>
              <a:rPr lang="en-US" noProof="0" dirty="0" smtClean="0">
                <a:sym typeface="Wingdings" panose="05000000000000000000" pitchFamily="2" charset="2"/>
              </a:rPr>
              <a:t> Problems!</a:t>
            </a:r>
            <a:endParaRPr lang="en-US" noProof="0" dirty="0" smtClean="0"/>
          </a:p>
          <a:p>
            <a:pPr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7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Language evolution causes problems for </a:t>
            </a:r>
            <a:r>
              <a:rPr lang="en-US" sz="2800" b="1" noProof="0" dirty="0" smtClean="0"/>
              <a:t>finding</a:t>
            </a:r>
            <a:r>
              <a:rPr lang="en-US" sz="2800" noProof="0" dirty="0" smtClean="0"/>
              <a:t> and </a:t>
            </a:r>
            <a:r>
              <a:rPr lang="en-US" sz="2800" b="1" noProof="0" dirty="0" smtClean="0"/>
              <a:t>interpreting</a:t>
            </a:r>
            <a:r>
              <a:rPr lang="en-US" sz="2800" noProof="0" dirty="0" smtClean="0"/>
              <a:t> in digital archives.</a:t>
            </a:r>
          </a:p>
          <a:p>
            <a:r>
              <a:rPr lang="en-US" sz="2800" noProof="0" dirty="0" smtClean="0"/>
              <a:t>And for types of processing </a:t>
            </a:r>
            <a:r>
              <a:rPr lang="en-US" sz="2800" b="1" noProof="0" dirty="0" smtClean="0"/>
              <a:t>topics/sentiments/event extraction</a:t>
            </a:r>
            <a:r>
              <a:rPr lang="en-US" sz="2800" noProof="0" dirty="0" smtClean="0"/>
              <a:t> </a:t>
            </a:r>
          </a:p>
          <a:p>
            <a:r>
              <a:rPr lang="en-US" sz="2800" b="1" noProof="0" dirty="0" smtClean="0"/>
              <a:t>No plans </a:t>
            </a:r>
            <a:r>
              <a:rPr lang="en-US" sz="2800" noProof="0" dirty="0" smtClean="0"/>
              <a:t>exist </a:t>
            </a:r>
            <a:r>
              <a:rPr lang="en-US" sz="2800" b="1" noProof="0" dirty="0" smtClean="0"/>
              <a:t>for handling </a:t>
            </a:r>
            <a:r>
              <a:rPr lang="en-US" sz="2800" noProof="0" dirty="0" smtClean="0"/>
              <a:t>language evolution!</a:t>
            </a:r>
          </a:p>
          <a:p>
            <a:r>
              <a:rPr lang="en-US" sz="2800" b="1" noProof="0" dirty="0" smtClean="0"/>
              <a:t>Future generations </a:t>
            </a:r>
            <a:r>
              <a:rPr lang="en-US" sz="2800" noProof="0" dirty="0" smtClean="0"/>
              <a:t>will face exactly the </a:t>
            </a:r>
            <a:r>
              <a:rPr lang="en-US" sz="2800" b="1" noProof="0" dirty="0" smtClean="0"/>
              <a:t>same problems as today.</a:t>
            </a:r>
          </a:p>
          <a:p>
            <a:endParaRPr lang="en-US" sz="2800" noProof="0" dirty="0" smtClean="0"/>
          </a:p>
          <a:p>
            <a:endParaRPr lang="en-US" sz="2800" noProof="0" dirty="0" smtClean="0"/>
          </a:p>
          <a:p>
            <a:endParaRPr lang="en-US" sz="2800" noProof="0" dirty="0"/>
          </a:p>
        </p:txBody>
      </p:sp>
    </p:spTree>
    <p:extLst>
      <p:ext uri="{BB962C8B-B14F-4D97-AF65-F5344CB8AC3E}">
        <p14:creationId xmlns="" xmlns:p14="http://schemas.microsoft.com/office/powerpoint/2010/main" val="3596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Future Work – Semantic preservation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noProof="0" dirty="0" smtClean="0"/>
          </a:p>
          <a:p>
            <a:pPr>
              <a:buNone/>
            </a:pPr>
            <a:r>
              <a:rPr lang="en-US" noProof="0" dirty="0" err="1" smtClean="0"/>
              <a:t>Crowdsourcing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When can it be used?</a:t>
            </a:r>
          </a:p>
          <a:p>
            <a:pPr lvl="1"/>
            <a:r>
              <a:rPr lang="en-US" noProof="0" dirty="0" smtClean="0"/>
              <a:t>Must be done at time of harvest!</a:t>
            </a:r>
          </a:p>
          <a:p>
            <a:endParaRPr lang="en-US" noProof="0" dirty="0" smtClean="0"/>
          </a:p>
          <a:p>
            <a:pPr>
              <a:buNone/>
            </a:pPr>
            <a:r>
              <a:rPr lang="en-US" noProof="0" dirty="0" smtClean="0"/>
              <a:t>Store NLP processors, resources </a:t>
            </a:r>
            <a:br>
              <a:rPr lang="en-US" noProof="0" dirty="0" smtClean="0"/>
            </a:br>
            <a:r>
              <a:rPr lang="en-US" noProof="0" dirty="0" smtClean="0"/>
              <a:t>(</a:t>
            </a:r>
            <a:r>
              <a:rPr lang="en-US" noProof="0" dirty="0" err="1" smtClean="0"/>
              <a:t>e.g</a:t>
            </a:r>
            <a:r>
              <a:rPr lang="en-US" noProof="0" dirty="0" smtClean="0"/>
              <a:t>, </a:t>
            </a:r>
            <a:r>
              <a:rPr lang="en-US" noProof="0" dirty="0" err="1" smtClean="0"/>
              <a:t>Wikipeida</a:t>
            </a:r>
            <a:r>
              <a:rPr lang="en-US" noProof="0" dirty="0" smtClean="0"/>
              <a:t>, </a:t>
            </a:r>
            <a:r>
              <a:rPr lang="en-US" noProof="0" dirty="0" err="1" smtClean="0"/>
              <a:t>WordNet</a:t>
            </a:r>
            <a:r>
              <a:rPr lang="en-US" noProof="0" dirty="0" smtClean="0"/>
              <a:t> , …)  </a:t>
            </a:r>
            <a:br>
              <a:rPr lang="en-US" noProof="0" dirty="0" smtClean="0"/>
            </a:br>
            <a:r>
              <a:rPr lang="en-US" noProof="0" dirty="0" smtClean="0"/>
              <a:t>with archives </a:t>
            </a:r>
          </a:p>
          <a:p>
            <a:endParaRPr lang="en-US" noProof="0" dirty="0"/>
          </a:p>
        </p:txBody>
      </p:sp>
      <p:pic>
        <p:nvPicPr>
          <p:cNvPr id="7" name="Picture 8" descr="http://totalsoccershow.com/wp-content/uploads/2011/03/Wik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429" y="4248657"/>
            <a:ext cx="874182" cy="874182"/>
          </a:xfrm>
          <a:prstGeom prst="rect">
            <a:avLst/>
          </a:prstGeom>
          <a:noFill/>
        </p:spPr>
      </p:pic>
      <p:pic>
        <p:nvPicPr>
          <p:cNvPr id="8" name="Picture 10" descr="Word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103" y="5021474"/>
            <a:ext cx="2731675" cy="423750"/>
          </a:xfrm>
          <a:prstGeom prst="rect">
            <a:avLst/>
          </a:prstGeom>
          <a:noFill/>
        </p:spPr>
      </p:pic>
      <p:pic>
        <p:nvPicPr>
          <p:cNvPr id="9" name="Picture 8" descr="http://a3.mzstatic.com/us/r1000/079/Purple/v4/88/34/dd/8834ddfd-2856-f513-c72e-b67303c110ab/mzl.lrshjceg.175x175-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2663" y="3699956"/>
            <a:ext cx="809370" cy="809370"/>
          </a:xfrm>
          <a:prstGeom prst="rect">
            <a:avLst/>
          </a:prstGeom>
          <a:noFill/>
        </p:spPr>
      </p:pic>
      <p:pic>
        <p:nvPicPr>
          <p:cNvPr id="10" name="Picture 9" descr="http://www.wolfcompr.com/Portals/186258/images/b2b-lead-generation-using-amazon-mechanical-turk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223" y="1786384"/>
            <a:ext cx="1951186" cy="980728"/>
          </a:xfrm>
          <a:prstGeom prst="rect">
            <a:avLst/>
          </a:prstGeom>
          <a:noFill/>
        </p:spPr>
      </p:pic>
      <p:pic>
        <p:nvPicPr>
          <p:cNvPr id="11" name="Picture 20" descr="http://sunnysidesocialmedia.com/wp-content/uploads/2012/05/social-media-collabor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3880" y="1700808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20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Going beyond: Semantic Archives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lvl="1"/>
            <a:r>
              <a:rPr lang="en-US" noProof="0" dirty="0" smtClean="0"/>
              <a:t>Extracting implicit </a:t>
            </a:r>
            <a:r>
              <a:rPr lang="en-US" b="1" noProof="0" dirty="0" smtClean="0"/>
              <a:t>social graphs</a:t>
            </a:r>
          </a:p>
          <a:p>
            <a:pPr lvl="1"/>
            <a:r>
              <a:rPr lang="en-US" b="1" noProof="0" dirty="0" smtClean="0"/>
              <a:t>Tracking evolution</a:t>
            </a:r>
          </a:p>
          <a:p>
            <a:pPr lvl="2"/>
            <a:r>
              <a:rPr lang="en-US" b="1" noProof="0" dirty="0" smtClean="0"/>
              <a:t> </a:t>
            </a:r>
            <a:r>
              <a:rPr lang="en-US" noProof="0" dirty="0" smtClean="0"/>
              <a:t>opinions, events, entities, social graphs …</a:t>
            </a:r>
          </a:p>
          <a:p>
            <a:pPr lvl="1"/>
            <a:r>
              <a:rPr lang="en-US" b="1" noProof="0" dirty="0" smtClean="0"/>
              <a:t>Temporal</a:t>
            </a:r>
            <a:r>
              <a:rPr lang="en-US" noProof="0" dirty="0" smtClean="0"/>
              <a:t> multi-document </a:t>
            </a:r>
            <a:r>
              <a:rPr lang="en-US" b="1" noProof="0" dirty="0" smtClean="0"/>
              <a:t>summarization</a:t>
            </a:r>
          </a:p>
          <a:p>
            <a:pPr lvl="1"/>
            <a:r>
              <a:rPr lang="en-US" noProof="0" dirty="0" smtClean="0"/>
              <a:t>Finding </a:t>
            </a:r>
            <a:r>
              <a:rPr lang="en-US" b="1" noProof="0" dirty="0" smtClean="0"/>
              <a:t>the most descriptive</a:t>
            </a:r>
            <a:r>
              <a:rPr lang="en-US" noProof="0" dirty="0" smtClean="0"/>
              <a:t> document/s </a:t>
            </a:r>
          </a:p>
          <a:p>
            <a:pPr lvl="2"/>
            <a:r>
              <a:rPr lang="en-US" noProof="0" dirty="0" smtClean="0"/>
              <a:t>given a relation/change/evolution/…</a:t>
            </a:r>
          </a:p>
          <a:p>
            <a:pPr lvl="1"/>
            <a:r>
              <a:rPr lang="en-US" noProof="0" dirty="0" smtClean="0"/>
              <a:t>Interpret the culture of terms </a:t>
            </a:r>
          </a:p>
          <a:p>
            <a:pPr lvl="1"/>
            <a:endParaRPr lang="en-US" noProof="0" dirty="0" smtClean="0"/>
          </a:p>
        </p:txBody>
      </p:sp>
      <p:pic>
        <p:nvPicPr>
          <p:cNvPr id="4" name="Picture 10" descr="http://blog.paradizo.com/wp-content/uploads/2009/04/venice-simplon-train-300x1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2182060" cy="1440160"/>
          </a:xfrm>
          <a:prstGeom prst="rect">
            <a:avLst/>
          </a:prstGeom>
          <a:noFill/>
        </p:spPr>
      </p:pic>
      <p:pic>
        <p:nvPicPr>
          <p:cNvPr id="5" name="Picture 6" descr="http://www.teammarcopolo.com/blog/wp-content/uploads/2012/06/Carriage-antiquegraysca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296" y="4509120"/>
            <a:ext cx="2070045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2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Thank You for Your time!</a:t>
            </a:r>
            <a:endParaRPr lang="en-US" noProof="0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251520" y="4797152"/>
            <a:ext cx="8229600" cy="1617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 smtClean="0">
                <a:hlinkClick r:id="rId3"/>
              </a:rPr>
              <a:t>nina.tahmasebi@chalmers.se</a:t>
            </a: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>
                <a:hlinkClick r:id="rId4"/>
              </a:rPr>
              <a:t>risse@L3S.de</a:t>
            </a:r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144" name="Picture 4" descr="http://www.turningnewsintoknowledge.com/wp-content/uploads/2011/07/question-m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628800"/>
            <a:ext cx="2088232" cy="2738029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05" y="5062003"/>
            <a:ext cx="982666" cy="73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6510" y="4580148"/>
            <a:ext cx="971476" cy="8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Group 35"/>
          <p:cNvGrpSpPr/>
          <p:nvPr/>
        </p:nvGrpSpPr>
        <p:grpSpPr>
          <a:xfrm>
            <a:off x="6159492" y="3572066"/>
            <a:ext cx="2520280" cy="720080"/>
            <a:chOff x="820738" y="3375025"/>
            <a:chExt cx="7581900" cy="1687513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274763" y="4237038"/>
              <a:ext cx="504825" cy="61912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033463" y="3457575"/>
              <a:ext cx="884237" cy="989013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610100" y="3890963"/>
              <a:ext cx="792163" cy="88741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363913" y="3375025"/>
              <a:ext cx="631825" cy="584200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41" name="Straight Arrow Connector 40"/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>
              <a:off x="1917700" y="3952875"/>
              <a:ext cx="2692400" cy="382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cxnSp>
          <p:nvCxnSpPr>
            <p:cNvPr id="42" name="Straight Arrow Connector 41"/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 flipV="1">
              <a:off x="1779588" y="4335463"/>
              <a:ext cx="2830512" cy="21113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262813" y="4400550"/>
              <a:ext cx="630237" cy="62388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6297613" y="3498850"/>
              <a:ext cx="631825" cy="623888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45" name="Straight Arrow Connector 44"/>
            <p:cNvCxnSpPr>
              <a:cxnSpLocks noChangeShapeType="1"/>
              <a:stCxn id="39" idx="6"/>
              <a:endCxn id="44" idx="2"/>
            </p:cNvCxnSpPr>
            <p:nvPr/>
          </p:nvCxnSpPr>
          <p:spPr bwMode="auto">
            <a:xfrm flipV="1">
              <a:off x="5402263" y="3811588"/>
              <a:ext cx="895350" cy="52387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cxnSp>
          <p:nvCxnSpPr>
            <p:cNvPr id="46" name="Straight Arrow Connector 45"/>
            <p:cNvCxnSpPr>
              <a:cxnSpLocks noChangeShapeType="1"/>
              <a:stCxn id="39" idx="6"/>
              <a:endCxn id="43" idx="2"/>
            </p:cNvCxnSpPr>
            <p:nvPr/>
          </p:nvCxnSpPr>
          <p:spPr bwMode="auto">
            <a:xfrm>
              <a:off x="5402263" y="4335463"/>
              <a:ext cx="1860550" cy="3778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lgDashDotDot"/>
              <a:round/>
              <a:headEnd type="none" w="sm" len="sm"/>
              <a:tailEnd type="arrow" w="med" len="med"/>
            </a:ln>
          </p:spPr>
        </p:cxn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1411288" y="4371975"/>
              <a:ext cx="68262" cy="635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48" name="Straight Connector 47"/>
            <p:cNvCxnSpPr>
              <a:cxnSpLocks noChangeShapeType="1"/>
            </p:cNvCxnSpPr>
            <p:nvPr/>
          </p:nvCxnSpPr>
          <p:spPr bwMode="auto">
            <a:xfrm rot="16200000" flipH="1">
              <a:off x="1407319" y="3799682"/>
              <a:ext cx="104775" cy="2238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rot="5400000">
              <a:off x="1557337" y="3841751"/>
              <a:ext cx="168275" cy="381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1433513" y="3768725"/>
              <a:ext cx="241300" cy="952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1543050" y="3659188"/>
              <a:ext cx="80963" cy="1539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rot="5400000">
              <a:off x="1343025" y="3700463"/>
              <a:ext cx="122238" cy="1127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5400000">
              <a:off x="1416844" y="3996531"/>
              <a:ext cx="190500" cy="1793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4" name="Straight Connector 53"/>
            <p:cNvCxnSpPr>
              <a:cxnSpLocks noChangeShapeType="1"/>
            </p:cNvCxnSpPr>
            <p:nvPr/>
          </p:nvCxnSpPr>
          <p:spPr bwMode="auto">
            <a:xfrm rot="16200000" flipH="1">
              <a:off x="1193006" y="3966370"/>
              <a:ext cx="314325" cy="1000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rot="10800000" flipV="1">
              <a:off x="1276350" y="3963988"/>
              <a:ext cx="295275" cy="1603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6" name="Straight Connector 55"/>
            <p:cNvCxnSpPr>
              <a:cxnSpLocks noChangeShapeType="1"/>
              <a:endCxn id="47" idx="1"/>
            </p:cNvCxnSpPr>
            <p:nvPr/>
          </p:nvCxnSpPr>
          <p:spPr bwMode="auto">
            <a:xfrm>
              <a:off x="1276350" y="4124325"/>
              <a:ext cx="144463" cy="257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7" name="Straight Connector 56"/>
            <p:cNvCxnSpPr>
              <a:cxnSpLocks noChangeShapeType="1"/>
              <a:stCxn id="47" idx="7"/>
            </p:cNvCxnSpPr>
            <p:nvPr/>
          </p:nvCxnSpPr>
          <p:spPr bwMode="auto">
            <a:xfrm rot="5400000" flipH="1" flipV="1">
              <a:off x="1496219" y="4266406"/>
              <a:ext cx="88900" cy="1412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8" name="Straight Connector 57"/>
            <p:cNvCxnSpPr>
              <a:cxnSpLocks noChangeShapeType="1"/>
            </p:cNvCxnSpPr>
            <p:nvPr/>
          </p:nvCxnSpPr>
          <p:spPr bwMode="auto">
            <a:xfrm rot="16200000" flipV="1">
              <a:off x="1491457" y="4145756"/>
              <a:ext cx="68262" cy="187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59" name="Straight Connector 58"/>
            <p:cNvCxnSpPr>
              <a:cxnSpLocks noChangeShapeType="1"/>
              <a:endCxn id="47" idx="0"/>
            </p:cNvCxnSpPr>
            <p:nvPr/>
          </p:nvCxnSpPr>
          <p:spPr bwMode="auto">
            <a:xfrm rot="16200000" flipH="1">
              <a:off x="1355725" y="4281488"/>
              <a:ext cx="134937" cy="460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0" name="Straight Connector 59"/>
            <p:cNvCxnSpPr>
              <a:cxnSpLocks noChangeShapeType="1"/>
              <a:stCxn id="47" idx="4"/>
            </p:cNvCxnSpPr>
            <p:nvPr/>
          </p:nvCxnSpPr>
          <p:spPr bwMode="auto">
            <a:xfrm rot="5400000">
              <a:off x="1319213" y="4486275"/>
              <a:ext cx="177800" cy="762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1" name="Straight Connector 60"/>
            <p:cNvCxnSpPr>
              <a:cxnSpLocks noChangeShapeType="1"/>
            </p:cNvCxnSpPr>
            <p:nvPr/>
          </p:nvCxnSpPr>
          <p:spPr bwMode="auto">
            <a:xfrm rot="5400000" flipH="1" flipV="1">
              <a:off x="1436688" y="4486275"/>
              <a:ext cx="84138" cy="185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2" name="Straight Connector 61"/>
            <p:cNvCxnSpPr>
              <a:cxnSpLocks noChangeShapeType="1"/>
            </p:cNvCxnSpPr>
            <p:nvPr/>
          </p:nvCxnSpPr>
          <p:spPr bwMode="auto">
            <a:xfrm rot="5400000">
              <a:off x="1501775" y="4660901"/>
              <a:ext cx="198437" cy="47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3" name="Straight Connector 62"/>
            <p:cNvCxnSpPr>
              <a:cxnSpLocks noChangeShapeType="1"/>
            </p:cNvCxnSpPr>
            <p:nvPr/>
          </p:nvCxnSpPr>
          <p:spPr bwMode="auto">
            <a:xfrm rot="5400000">
              <a:off x="1594644" y="4688682"/>
              <a:ext cx="104775" cy="58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4" name="Straight Connector 63"/>
            <p:cNvCxnSpPr>
              <a:cxnSpLocks noChangeShapeType="1"/>
            </p:cNvCxnSpPr>
            <p:nvPr/>
          </p:nvCxnSpPr>
          <p:spPr bwMode="auto">
            <a:xfrm rot="16200000" flipV="1">
              <a:off x="1623218" y="4558507"/>
              <a:ext cx="55563" cy="50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5" name="Straight Connector 64"/>
            <p:cNvCxnSpPr>
              <a:cxnSpLocks noChangeShapeType="1"/>
            </p:cNvCxnSpPr>
            <p:nvPr/>
          </p:nvCxnSpPr>
          <p:spPr bwMode="auto">
            <a:xfrm rot="16200000" flipH="1">
              <a:off x="1415257" y="4629944"/>
              <a:ext cx="127000" cy="185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6" name="Straight Connector 65"/>
            <p:cNvCxnSpPr>
              <a:cxnSpLocks noChangeShapeType="1"/>
            </p:cNvCxnSpPr>
            <p:nvPr/>
          </p:nvCxnSpPr>
          <p:spPr bwMode="auto">
            <a:xfrm rot="5400000" flipH="1" flipV="1">
              <a:off x="1525588" y="4395787"/>
              <a:ext cx="190500" cy="349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67" name="Straight Connector 66"/>
            <p:cNvCxnSpPr>
              <a:cxnSpLocks noChangeShapeType="1"/>
            </p:cNvCxnSpPr>
            <p:nvPr/>
          </p:nvCxnSpPr>
          <p:spPr bwMode="auto">
            <a:xfrm flipV="1">
              <a:off x="901700" y="3675063"/>
              <a:ext cx="549275" cy="1333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63963" y="3625850"/>
              <a:ext cx="69850" cy="77788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144963" y="4095750"/>
              <a:ext cx="82550" cy="77788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70" name="Straight Connector 69"/>
            <p:cNvCxnSpPr>
              <a:cxnSpLocks noChangeShapeType="1"/>
              <a:endCxn id="68" idx="1"/>
            </p:cNvCxnSpPr>
            <p:nvPr/>
          </p:nvCxnSpPr>
          <p:spPr bwMode="auto">
            <a:xfrm rot="16200000" flipH="1">
              <a:off x="3656807" y="3520281"/>
              <a:ext cx="103188" cy="130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1" name="Straight Connector 70"/>
            <p:cNvCxnSpPr>
              <a:cxnSpLocks noChangeShapeType="1"/>
              <a:stCxn id="68" idx="3"/>
            </p:cNvCxnSpPr>
            <p:nvPr/>
          </p:nvCxnSpPr>
          <p:spPr bwMode="auto">
            <a:xfrm rot="5400000">
              <a:off x="3679825" y="3679825"/>
              <a:ext cx="80963" cy="1063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2" name="Straight Connector 71"/>
            <p:cNvCxnSpPr>
              <a:cxnSpLocks noChangeShapeType="1"/>
              <a:endCxn id="68" idx="2"/>
            </p:cNvCxnSpPr>
            <p:nvPr/>
          </p:nvCxnSpPr>
          <p:spPr bwMode="auto">
            <a:xfrm>
              <a:off x="3551238" y="3641725"/>
              <a:ext cx="212725" cy="238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3" name="Straight Connector 72"/>
            <p:cNvCxnSpPr>
              <a:cxnSpLocks noChangeShapeType="1"/>
            </p:cNvCxnSpPr>
            <p:nvPr/>
          </p:nvCxnSpPr>
          <p:spPr bwMode="auto">
            <a:xfrm rot="5400000">
              <a:off x="3522663" y="3551237"/>
              <a:ext cx="84138" cy="492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4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3534569" y="3672681"/>
              <a:ext cx="85725" cy="746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5" name="Straight Connector 74"/>
            <p:cNvCxnSpPr>
              <a:cxnSpLocks noChangeShapeType="1"/>
            </p:cNvCxnSpPr>
            <p:nvPr/>
          </p:nvCxnSpPr>
          <p:spPr bwMode="auto">
            <a:xfrm rot="16200000" flipH="1">
              <a:off x="3525837" y="3635376"/>
              <a:ext cx="200025" cy="190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6" name="Straight Connector 75"/>
            <p:cNvCxnSpPr>
              <a:cxnSpLocks noChangeShapeType="1"/>
              <a:stCxn id="68" idx="7"/>
            </p:cNvCxnSpPr>
            <p:nvPr/>
          </p:nvCxnSpPr>
          <p:spPr bwMode="auto">
            <a:xfrm rot="5400000" flipH="1" flipV="1">
              <a:off x="3890962" y="3468688"/>
              <a:ext cx="100013" cy="2365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7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7384256" y="3825082"/>
              <a:ext cx="612775" cy="5540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flipV="1">
              <a:off x="6684963" y="4425950"/>
              <a:ext cx="677862" cy="444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 rot="16200000" flipH="1">
              <a:off x="7338219" y="4506119"/>
              <a:ext cx="112713" cy="31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flipV="1">
              <a:off x="7423150" y="4591050"/>
              <a:ext cx="295275" cy="47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rot="16200000" flipH="1">
              <a:off x="7315994" y="4709319"/>
              <a:ext cx="252413" cy="920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2" name="Straight Connector 81"/>
            <p:cNvCxnSpPr>
              <a:cxnSpLocks noChangeShapeType="1"/>
            </p:cNvCxnSpPr>
            <p:nvPr/>
          </p:nvCxnSpPr>
          <p:spPr bwMode="auto">
            <a:xfrm rot="5400000" flipH="1" flipV="1">
              <a:off x="7495381" y="4769645"/>
              <a:ext cx="142875" cy="809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3" name="Straight Connector 82"/>
            <p:cNvCxnSpPr>
              <a:cxnSpLocks noChangeShapeType="1"/>
            </p:cNvCxnSpPr>
            <p:nvPr/>
          </p:nvCxnSpPr>
          <p:spPr bwMode="auto">
            <a:xfrm rot="16200000" flipH="1">
              <a:off x="7472363" y="4560888"/>
              <a:ext cx="77787" cy="1920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4" name="Straight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7644606" y="4614069"/>
              <a:ext cx="85725" cy="777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5" name="Straight Connector 84"/>
            <p:cNvCxnSpPr>
              <a:cxnSpLocks noChangeShapeType="1"/>
            </p:cNvCxnSpPr>
            <p:nvPr/>
          </p:nvCxnSpPr>
          <p:spPr bwMode="auto">
            <a:xfrm flipV="1">
              <a:off x="7534275" y="4862513"/>
              <a:ext cx="411163" cy="396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6" name="Straight Connector 85"/>
            <p:cNvCxnSpPr>
              <a:cxnSpLocks noChangeShapeType="1"/>
            </p:cNvCxnSpPr>
            <p:nvPr/>
          </p:nvCxnSpPr>
          <p:spPr bwMode="auto">
            <a:xfrm rot="10800000">
              <a:off x="4964113" y="4335463"/>
              <a:ext cx="182562" cy="142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5017294" y="4341019"/>
              <a:ext cx="109538" cy="1714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 rot="16200000" flipH="1">
              <a:off x="5107781" y="4455319"/>
              <a:ext cx="182563" cy="349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5053012" y="4532313"/>
              <a:ext cx="61913" cy="22383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0" name="Straight Connector 89"/>
            <p:cNvCxnSpPr>
              <a:cxnSpLocks noChangeShapeType="1"/>
            </p:cNvCxnSpPr>
            <p:nvPr/>
          </p:nvCxnSpPr>
          <p:spPr bwMode="auto">
            <a:xfrm rot="5400000">
              <a:off x="4892675" y="4573588"/>
              <a:ext cx="122238" cy="238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1" name="Straight Connector 90"/>
            <p:cNvCxnSpPr>
              <a:cxnSpLocks noChangeShapeType="1"/>
            </p:cNvCxnSpPr>
            <p:nvPr/>
          </p:nvCxnSpPr>
          <p:spPr bwMode="auto">
            <a:xfrm rot="16200000" flipH="1">
              <a:off x="5049837" y="4454526"/>
              <a:ext cx="74613" cy="20161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16200000" flipH="1">
              <a:off x="4892675" y="4402138"/>
              <a:ext cx="115888" cy="301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3" name="Straight Connector 92"/>
            <p:cNvCxnSpPr>
              <a:cxnSpLocks noChangeShapeType="1"/>
              <a:endCxn id="69" idx="6"/>
            </p:cNvCxnSpPr>
            <p:nvPr/>
          </p:nvCxnSpPr>
          <p:spPr bwMode="auto">
            <a:xfrm rot="16200000" flipV="1">
              <a:off x="4479925" y="3881438"/>
              <a:ext cx="182563" cy="6873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4" name="Straight Connector 93"/>
            <p:cNvCxnSpPr>
              <a:cxnSpLocks noChangeShapeType="1"/>
            </p:cNvCxnSpPr>
            <p:nvPr/>
          </p:nvCxnSpPr>
          <p:spPr bwMode="auto">
            <a:xfrm rot="5400000">
              <a:off x="4565650" y="4387850"/>
              <a:ext cx="384175" cy="3143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5" name="Straight Connector 94"/>
            <p:cNvCxnSpPr>
              <a:cxnSpLocks noChangeShapeType="1"/>
            </p:cNvCxnSpPr>
            <p:nvPr/>
          </p:nvCxnSpPr>
          <p:spPr bwMode="auto">
            <a:xfrm rot="5400000">
              <a:off x="4989512" y="3944938"/>
              <a:ext cx="563563" cy="1793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6" name="Straight Connector 95"/>
            <p:cNvCxnSpPr>
              <a:cxnSpLocks noChangeShapeType="1"/>
              <a:stCxn id="69" idx="7"/>
            </p:cNvCxnSpPr>
            <p:nvPr/>
          </p:nvCxnSpPr>
          <p:spPr bwMode="auto">
            <a:xfrm rot="5400000" flipH="1" flipV="1">
              <a:off x="4572000" y="3357563"/>
              <a:ext cx="392113" cy="11064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16200000" flipH="1">
              <a:off x="6846094" y="3882231"/>
              <a:ext cx="369888" cy="6826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8" name="Straight Connector 97"/>
            <p:cNvCxnSpPr>
              <a:cxnSpLocks noChangeShapeType="1"/>
            </p:cNvCxnSpPr>
            <p:nvPr/>
          </p:nvCxnSpPr>
          <p:spPr bwMode="auto">
            <a:xfrm rot="5400000" flipH="1" flipV="1">
              <a:off x="6655594" y="3852069"/>
              <a:ext cx="180975" cy="11271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99" name="Straight Connector 98"/>
            <p:cNvCxnSpPr>
              <a:cxnSpLocks noChangeShapeType="1"/>
            </p:cNvCxnSpPr>
            <p:nvPr/>
          </p:nvCxnSpPr>
          <p:spPr bwMode="auto">
            <a:xfrm flipV="1">
              <a:off x="6532563" y="3794125"/>
              <a:ext cx="261937" cy="63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0" name="Straight Connector 99"/>
            <p:cNvCxnSpPr>
              <a:cxnSpLocks noChangeShapeType="1"/>
            </p:cNvCxnSpPr>
            <p:nvPr/>
          </p:nvCxnSpPr>
          <p:spPr bwMode="auto">
            <a:xfrm rot="16200000" flipH="1">
              <a:off x="6524625" y="3879850"/>
              <a:ext cx="119063" cy="1190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1" name="Straight Connector 100"/>
            <p:cNvCxnSpPr>
              <a:cxnSpLocks noChangeShapeType="1"/>
            </p:cNvCxnSpPr>
            <p:nvPr/>
          </p:nvCxnSpPr>
          <p:spPr bwMode="auto">
            <a:xfrm rot="5400000" flipH="1" flipV="1">
              <a:off x="6474619" y="3704431"/>
              <a:ext cx="179388" cy="793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2" name="Straight Connector 101"/>
            <p:cNvCxnSpPr>
              <a:cxnSpLocks noChangeShapeType="1"/>
            </p:cNvCxnSpPr>
            <p:nvPr/>
          </p:nvCxnSpPr>
          <p:spPr bwMode="auto">
            <a:xfrm flipV="1">
              <a:off x="6499225" y="3635375"/>
              <a:ext cx="95250" cy="571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3" name="Straight Connector 102"/>
            <p:cNvCxnSpPr>
              <a:cxnSpLocks noChangeShapeType="1"/>
            </p:cNvCxnSpPr>
            <p:nvPr/>
          </p:nvCxnSpPr>
          <p:spPr bwMode="auto">
            <a:xfrm rot="16200000" flipH="1">
              <a:off x="6432550" y="3756025"/>
              <a:ext cx="104775" cy="349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4" name="Straight Connector 103"/>
            <p:cNvCxnSpPr>
              <a:cxnSpLocks noChangeShapeType="1"/>
            </p:cNvCxnSpPr>
            <p:nvPr/>
          </p:nvCxnSpPr>
          <p:spPr bwMode="auto">
            <a:xfrm rot="16200000" flipH="1">
              <a:off x="6667500" y="3636963"/>
              <a:ext cx="117475" cy="152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5" name="Straight Connector 104"/>
            <p:cNvCxnSpPr>
              <a:cxnSpLocks noChangeShapeType="1"/>
            </p:cNvCxnSpPr>
            <p:nvPr/>
          </p:nvCxnSpPr>
          <p:spPr bwMode="auto">
            <a:xfrm>
              <a:off x="8013700" y="3775075"/>
              <a:ext cx="307975" cy="4286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5133975" y="4129088"/>
              <a:ext cx="7302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cxnSp>
          <p:nvCxnSpPr>
            <p:cNvPr id="107" name="Straight Connector 106"/>
            <p:cNvCxnSpPr>
              <a:cxnSpLocks noChangeShapeType="1"/>
            </p:cNvCxnSpPr>
            <p:nvPr/>
          </p:nvCxnSpPr>
          <p:spPr bwMode="auto">
            <a:xfrm rot="5400000">
              <a:off x="4691062" y="4262438"/>
              <a:ext cx="201613" cy="396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8" name="Straight Connector 107"/>
            <p:cNvCxnSpPr>
              <a:cxnSpLocks noChangeShapeType="1"/>
            </p:cNvCxnSpPr>
            <p:nvPr/>
          </p:nvCxnSpPr>
          <p:spPr bwMode="auto">
            <a:xfrm rot="16200000" flipH="1">
              <a:off x="4852194" y="4390232"/>
              <a:ext cx="41275" cy="14128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09" name="Straight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4889500" y="3998913"/>
              <a:ext cx="98425" cy="1936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 rot="5400000">
              <a:off x="4877594" y="4134644"/>
              <a:ext cx="260350" cy="1031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11" name="Straight Connector 110"/>
            <p:cNvCxnSpPr>
              <a:cxnSpLocks noChangeShapeType="1"/>
              <a:endCxn id="106" idx="2"/>
            </p:cNvCxnSpPr>
            <p:nvPr/>
          </p:nvCxnSpPr>
          <p:spPr bwMode="auto">
            <a:xfrm>
              <a:off x="4851400" y="4165600"/>
              <a:ext cx="282575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12" name="Straight Connector 111"/>
            <p:cNvCxnSpPr>
              <a:cxnSpLocks noChangeShapeType="1"/>
              <a:stCxn id="106" idx="3"/>
            </p:cNvCxnSpPr>
            <p:nvPr/>
          </p:nvCxnSpPr>
          <p:spPr bwMode="auto">
            <a:xfrm rot="5400000">
              <a:off x="4984751" y="4173537"/>
              <a:ext cx="139700" cy="1809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cxnSp>
          <p:nvCxnSpPr>
            <p:cNvPr id="113" name="Straight Connector 112"/>
            <p:cNvCxnSpPr>
              <a:cxnSpLocks noChangeShapeType="1"/>
            </p:cNvCxnSpPr>
            <p:nvPr/>
          </p:nvCxnSpPr>
          <p:spPr bwMode="auto">
            <a:xfrm rot="16200000" flipH="1">
              <a:off x="4973638" y="4141788"/>
              <a:ext cx="269875" cy="984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</p:cxn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820738" y="379095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1450975" y="3627438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1631950" y="3744913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562100" y="3913188"/>
              <a:ext cx="79375" cy="77787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279525" y="3794125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239838" y="4087813"/>
              <a:ext cx="80962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370013" y="4156075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585913" y="424973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339850" y="459898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563688" y="449897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660525" y="4606925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579563" y="474821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4022725" y="3498850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3595688" y="374650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3498850" y="3606800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3578225" y="3457575"/>
              <a:ext cx="80963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4778375" y="412273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5011738" y="4000500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4914900" y="4292600"/>
              <a:ext cx="79375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4914900" y="4451350"/>
              <a:ext cx="80963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4737100" y="4387850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4560888" y="4713288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3871913" y="4986338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4914900" y="4621213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5181600" y="4551363"/>
              <a:ext cx="80963" cy="77787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5141913" y="4311650"/>
              <a:ext cx="79375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5321300" y="369252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6634163" y="4433888"/>
              <a:ext cx="80962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7362825" y="4375150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7351713" y="4570413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7686675" y="4564063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7567613" y="468312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7446963" y="486251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7920038" y="4824413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7961313" y="374967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8321675" y="3797300"/>
              <a:ext cx="80963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6794500" y="3752850"/>
              <a:ext cx="80963" cy="74613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6643688" y="3970338"/>
              <a:ext cx="80962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6483350" y="3805238"/>
              <a:ext cx="80963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6580188" y="3603625"/>
              <a:ext cx="79375" cy="76200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  <p:sp>
          <p:nvSpPr>
            <p:cNvPr id="155" name="Oval 154"/>
            <p:cNvSpPr>
              <a:spLocks noChangeArrowheads="1"/>
            </p:cNvSpPr>
            <p:nvPr/>
          </p:nvSpPr>
          <p:spPr bwMode="auto">
            <a:xfrm>
              <a:off x="6424613" y="3646488"/>
              <a:ext cx="80962" cy="74612"/>
            </a:xfrm>
            <a:prstGeom prst="ellipse">
              <a:avLst/>
            </a:prstGeom>
            <a:solidFill>
              <a:srgbClr val="002060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51875" tIns="25938" rIns="51875" bIns="25938"/>
            <a:lstStyle/>
            <a:p>
              <a:pPr eaLnBrk="0" hangingPunct="0"/>
              <a:endParaRPr lang="en-US"/>
            </a:p>
          </p:txBody>
        </p:sp>
      </p:grpSp>
      <p:pic>
        <p:nvPicPr>
          <p:cNvPr id="156" name="Picture 20" descr="http://sunnysidesocialmedia.com/wp-content/uploads/2012/05/social-media-collabor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1646" y="4580148"/>
            <a:ext cx="1080120" cy="1080120"/>
          </a:xfrm>
          <a:prstGeom prst="rect">
            <a:avLst/>
          </a:prstGeom>
          <a:noFill/>
        </p:spPr>
      </p:pic>
      <p:pic>
        <p:nvPicPr>
          <p:cNvPr id="15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97" y="1468374"/>
            <a:ext cx="2001950" cy="11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14" descr="http://3.bp.blogspot.com/_bL-Y_JMGZ2Q/TMCrh0uRMPI/AAAAAAAAAJg/CPruwmQzAQc/s200/suitcas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68" r="17149"/>
          <a:stretch/>
        </p:blipFill>
        <p:spPr bwMode="auto">
          <a:xfrm>
            <a:off x="7325536" y="4434510"/>
            <a:ext cx="543860" cy="575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oup 160"/>
          <p:cNvGrpSpPr/>
          <p:nvPr/>
        </p:nvGrpSpPr>
        <p:grpSpPr>
          <a:xfrm>
            <a:off x="5764261" y="2645951"/>
            <a:ext cx="3034244" cy="875969"/>
            <a:chOff x="634943" y="2611138"/>
            <a:chExt cx="7897496" cy="2114006"/>
          </a:xfrm>
        </p:grpSpPr>
        <p:pic>
          <p:nvPicPr>
            <p:cNvPr id="163" name="Picture 1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9405" r="2144"/>
            <a:stretch/>
          </p:blipFill>
          <p:spPr bwMode="auto">
            <a:xfrm>
              <a:off x="3031252" y="4109097"/>
              <a:ext cx="3593223" cy="616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" name="Group 163"/>
            <p:cNvGrpSpPr/>
            <p:nvPr/>
          </p:nvGrpSpPr>
          <p:grpSpPr>
            <a:xfrm>
              <a:off x="2857649" y="2817566"/>
              <a:ext cx="5674790" cy="1768631"/>
              <a:chOff x="2483768" y="4437112"/>
              <a:chExt cx="6239966" cy="2016224"/>
            </a:xfrm>
          </p:grpSpPr>
          <p:cxnSp>
            <p:nvCxnSpPr>
              <p:cNvPr id="179" name="Straight Arrow Connector 178"/>
              <p:cNvCxnSpPr/>
              <p:nvPr/>
            </p:nvCxnSpPr>
            <p:spPr>
              <a:xfrm flipH="1">
                <a:off x="3574525" y="5211780"/>
                <a:ext cx="1961603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Rectangle 179"/>
              <p:cNvSpPr/>
              <p:nvPr/>
            </p:nvSpPr>
            <p:spPr>
              <a:xfrm>
                <a:off x="2483768" y="6237312"/>
                <a:ext cx="14401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81" name="Picture 180" descr="http://t2.gstatic.com/images?q=tbn:ANd9GcSSHXkKV8q4LqOQRS__zBgQds-oovd0AXYG_a0teIMS5hHSK9N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228184" y="4437112"/>
                <a:ext cx="2495550" cy="1828800"/>
              </a:xfrm>
              <a:prstGeom prst="rect">
                <a:avLst/>
              </a:prstGeom>
              <a:noFill/>
            </p:spPr>
          </p:pic>
        </p:grpSp>
        <p:pic>
          <p:nvPicPr>
            <p:cNvPr id="165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89" y="2689551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3" y="3131500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99" y="2664787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811" y="3204690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71" y="3629023"/>
              <a:ext cx="856591" cy="552421"/>
            </a:xfrm>
            <a:prstGeom prst="rect">
              <a:avLst/>
            </a:prstGeom>
            <a:solidFill>
              <a:srgbClr val="00B050"/>
            </a:solidFill>
            <a:extLst/>
          </p:spPr>
        </p:pic>
        <p:pic>
          <p:nvPicPr>
            <p:cNvPr id="170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152" y="3436554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613" y="3767809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439" y="2855290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02" y="3841026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475" y="3204691"/>
              <a:ext cx="856591" cy="552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5" name="Group 174"/>
            <p:cNvGrpSpPr/>
            <p:nvPr/>
          </p:nvGrpSpPr>
          <p:grpSpPr>
            <a:xfrm>
              <a:off x="5508104" y="2611138"/>
              <a:ext cx="856591" cy="552421"/>
              <a:chOff x="240804" y="2665896"/>
              <a:chExt cx="1126149" cy="692376"/>
            </a:xfrm>
          </p:grpSpPr>
          <p:pic>
            <p:nvPicPr>
              <p:cNvPr id="177" name="Picture 2" descr="http://www.photomd.net/images/BooneDocRestore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04" y="2665896"/>
                <a:ext cx="1126149" cy="692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8" name="Rectangle 177"/>
              <p:cNvSpPr/>
              <p:nvPr/>
            </p:nvSpPr>
            <p:spPr>
              <a:xfrm>
                <a:off x="240804" y="2673051"/>
                <a:ext cx="1126149" cy="685221"/>
              </a:xfrm>
              <a:prstGeom prst="rect">
                <a:avLst/>
              </a:prstGeom>
              <a:noFill/>
              <a:ln w="412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6" name="Straight Arrow Connector 175"/>
            <p:cNvCxnSpPr>
              <a:stCxn id="178" idx="1"/>
            </p:cNvCxnSpPr>
            <p:nvPr/>
          </p:nvCxnSpPr>
          <p:spPr>
            <a:xfrm flipH="1">
              <a:off x="2608402" y="2890203"/>
              <a:ext cx="2899702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3" name="Picture 2" descr="http://24.media.tumblr.com/tumblr_lxz850xWKP1r1dcs8o1_r1_5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1761081" cy="1260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38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475656" y="2780928"/>
            <a:ext cx="6656254" cy="1962300"/>
            <a:chOff x="1475656" y="2912828"/>
            <a:chExt cx="6656254" cy="1962300"/>
          </a:xfrm>
          <a:noFill/>
        </p:grpSpPr>
        <p:sp>
          <p:nvSpPr>
            <p:cNvPr id="12" name="Rectangle 11"/>
            <p:cNvSpPr/>
            <p:nvPr/>
          </p:nvSpPr>
          <p:spPr>
            <a:xfrm>
              <a:off x="4348487" y="3615612"/>
              <a:ext cx="119527" cy="216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017" y="3392767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068960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356992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321" y="2912828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579" y="3525841"/>
              <a:ext cx="1615694" cy="798056"/>
            </a:xfrm>
            <a:prstGeom prst="rect">
              <a:avLst/>
            </a:prstGeom>
            <a:grpFill/>
            <a:extLst/>
          </p:spPr>
        </p:pic>
        <p:pic>
          <p:nvPicPr>
            <p:cNvPr id="24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47" y="3247791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43" y="3726340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485" y="3632203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884" y="3832113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924944"/>
              <a:ext cx="1615694" cy="7980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005064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077072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1615694" cy="798056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861048"/>
              <a:ext cx="1374416" cy="887364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://www.photomd.net/images/BooneDocRestored.jpg"/>
            <p:cNvPicPr>
              <a:picLocks noChangeAspect="1" noChangeArrowheads="1"/>
            </p:cNvPicPr>
            <p:nvPr/>
          </p:nvPicPr>
          <p:blipFill>
            <a:blip r:embed="rId2" cstate="print">
              <a:lum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284984"/>
              <a:ext cx="1374416" cy="887364"/>
            </a:xfrm>
            <a:prstGeom prst="rect">
              <a:avLst/>
            </a:prstGeom>
            <a:grp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Finding Documents</a:t>
            </a:r>
            <a:endParaRPr lang="en-US" noProof="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>
            <a:off x="2238618" y="1782840"/>
            <a:ext cx="1829326" cy="92608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1840" y="1268760"/>
            <a:ext cx="4280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i="1" dirty="0" smtClean="0">
                <a:latin typeface="+mj-lt"/>
              </a:rPr>
              <a:t>Intention: ”</a:t>
            </a:r>
            <a:r>
              <a:rPr lang="sv-SE" sz="2800" dirty="0" smtClean="0">
                <a:latin typeface="+mj-lt"/>
              </a:rPr>
              <a:t>I want to know </a:t>
            </a:r>
            <a:br>
              <a:rPr lang="sv-SE" sz="2800" dirty="0" smtClean="0">
                <a:latin typeface="+mj-lt"/>
              </a:rPr>
            </a:br>
            <a:r>
              <a:rPr lang="sv-SE" sz="2800" dirty="0" smtClean="0">
                <a:latin typeface="+mj-lt"/>
              </a:rPr>
              <a:t>more about Stalingrad”</a:t>
            </a:r>
            <a:endParaRPr lang="sv-SE" sz="2800" dirty="0">
              <a:latin typeface="+mj-lt"/>
            </a:endParaRPr>
          </a:p>
        </p:txBody>
      </p:sp>
      <p:pic>
        <p:nvPicPr>
          <p:cNvPr id="5" name="Picture 8" descr="http://t2.gstatic.com/images?q=tbn:ANd9GcSSHXkKV8q4LqOQRS__zBgQds-oovd0AXYG_a0teIMS5hHSK9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980728"/>
            <a:ext cx="1843082" cy="1604223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971600" y="5085184"/>
            <a:ext cx="7351461" cy="535395"/>
            <a:chOff x="842088" y="4149080"/>
            <a:chExt cx="7351461" cy="535395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1331640" y="4149080"/>
              <a:ext cx="662473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rot="18919281">
              <a:off x="842088" y="4222810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1800</a:t>
              </a:r>
              <a:endParaRPr lang="de-DE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8919281">
              <a:off x="1490159" y="4222809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1820</a:t>
              </a:r>
              <a:endParaRPr lang="de-DE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8919281">
              <a:off x="2138230" y="4222808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1840</a:t>
              </a:r>
              <a:endParaRPr lang="de-DE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 rot="18919281">
              <a:off x="2786301" y="4222807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1860</a:t>
              </a:r>
              <a:endParaRPr lang="de-DE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 rot="18919281">
              <a:off x="3434372" y="4222806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1880</a:t>
              </a:r>
              <a:endParaRPr lang="de-DE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8919281">
              <a:off x="4082443" y="4222805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1900</a:t>
              </a:r>
              <a:endParaRPr lang="de-DE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 rot="18919281">
              <a:off x="4730514" y="4222804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1920</a:t>
              </a:r>
              <a:endParaRPr lang="de-DE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8919281">
              <a:off x="5378585" y="4222803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1940</a:t>
              </a:r>
              <a:endParaRPr lang="de-DE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8919281">
              <a:off x="6026656" y="4222802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1960</a:t>
              </a:r>
              <a:endParaRPr lang="de-DE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8919281">
              <a:off x="6674727" y="4222801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1980</a:t>
              </a:r>
              <a:endParaRPr lang="de-DE" sz="2400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8919281">
              <a:off x="7322798" y="4222800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2400" dirty="0" smtClean="0"/>
                <a:t>2000</a:t>
              </a:r>
              <a:endParaRPr lang="de-DE" sz="2400" dirty="0"/>
            </a:p>
          </p:txBody>
        </p:sp>
      </p:grpSp>
      <p:sp>
        <p:nvSpPr>
          <p:cNvPr id="61" name="Freeform 60"/>
          <p:cNvSpPr/>
          <p:nvPr/>
        </p:nvSpPr>
        <p:spPr bwMode="auto">
          <a:xfrm>
            <a:off x="5652120" y="2329518"/>
            <a:ext cx="2547936" cy="2817028"/>
          </a:xfrm>
          <a:custGeom>
            <a:avLst/>
            <a:gdLst>
              <a:gd name="connsiteX0" fmla="*/ 0 w 2547257"/>
              <a:gd name="connsiteY0" fmla="*/ 2370667 h 2472267"/>
              <a:gd name="connsiteX1" fmla="*/ 508000 w 2547257"/>
              <a:gd name="connsiteY1" fmla="*/ 48381 h 2472267"/>
              <a:gd name="connsiteX2" fmla="*/ 1277257 w 2547257"/>
              <a:gd name="connsiteY2" fmla="*/ 2080381 h 2472267"/>
              <a:gd name="connsiteX3" fmla="*/ 2365828 w 2547257"/>
              <a:gd name="connsiteY3" fmla="*/ 2399695 h 2472267"/>
              <a:gd name="connsiteX4" fmla="*/ 2365828 w 2547257"/>
              <a:gd name="connsiteY4" fmla="*/ 2385181 h 2472267"/>
              <a:gd name="connsiteX0" fmla="*/ 0 w 2547936"/>
              <a:gd name="connsiteY0" fmla="*/ 2395638 h 2500437"/>
              <a:gd name="connsiteX1" fmla="*/ 508000 w 2547936"/>
              <a:gd name="connsiteY1" fmla="*/ 73352 h 2500437"/>
              <a:gd name="connsiteX2" fmla="*/ 1273178 w 2547936"/>
              <a:gd name="connsiteY2" fmla="*/ 1955524 h 2500437"/>
              <a:gd name="connsiteX3" fmla="*/ 2365828 w 2547936"/>
              <a:gd name="connsiteY3" fmla="*/ 2424666 h 2500437"/>
              <a:gd name="connsiteX4" fmla="*/ 2365828 w 2547936"/>
              <a:gd name="connsiteY4" fmla="*/ 2410152 h 2500437"/>
              <a:gd name="connsiteX0" fmla="*/ 0 w 2547936"/>
              <a:gd name="connsiteY0" fmla="*/ 2395638 h 2500437"/>
              <a:gd name="connsiteX1" fmla="*/ 508000 w 2547936"/>
              <a:gd name="connsiteY1" fmla="*/ 73352 h 2500437"/>
              <a:gd name="connsiteX2" fmla="*/ 1273178 w 2547936"/>
              <a:gd name="connsiteY2" fmla="*/ 1955524 h 2500437"/>
              <a:gd name="connsiteX3" fmla="*/ 2365828 w 2547936"/>
              <a:gd name="connsiteY3" fmla="*/ 2424666 h 2500437"/>
              <a:gd name="connsiteX4" fmla="*/ 2365828 w 2547936"/>
              <a:gd name="connsiteY4" fmla="*/ 2410152 h 2500437"/>
              <a:gd name="connsiteX0" fmla="*/ 0 w 2547936"/>
              <a:gd name="connsiteY0" fmla="*/ 2351258 h 2569313"/>
              <a:gd name="connsiteX1" fmla="*/ 508000 w 2547936"/>
              <a:gd name="connsiteY1" fmla="*/ 28972 h 2569313"/>
              <a:gd name="connsiteX2" fmla="*/ 1273177 w 2547936"/>
              <a:gd name="connsiteY2" fmla="*/ 2177428 h 2569313"/>
              <a:gd name="connsiteX3" fmla="*/ 2365828 w 2547936"/>
              <a:gd name="connsiteY3" fmla="*/ 2380286 h 2569313"/>
              <a:gd name="connsiteX4" fmla="*/ 2365828 w 2547936"/>
              <a:gd name="connsiteY4" fmla="*/ 2365772 h 2569313"/>
              <a:gd name="connsiteX0" fmla="*/ 0 w 2547936"/>
              <a:gd name="connsiteY0" fmla="*/ 2351258 h 2411677"/>
              <a:gd name="connsiteX1" fmla="*/ 508000 w 2547936"/>
              <a:gd name="connsiteY1" fmla="*/ 28972 h 2411677"/>
              <a:gd name="connsiteX2" fmla="*/ 1273177 w 2547936"/>
              <a:gd name="connsiteY2" fmla="*/ 2177428 h 2411677"/>
              <a:gd name="connsiteX3" fmla="*/ 2365828 w 2547936"/>
              <a:gd name="connsiteY3" fmla="*/ 2380286 h 2411677"/>
              <a:gd name="connsiteX4" fmla="*/ 2365828 w 2547936"/>
              <a:gd name="connsiteY4" fmla="*/ 2365772 h 2411677"/>
              <a:gd name="connsiteX0" fmla="*/ 0 w 2547936"/>
              <a:gd name="connsiteY0" fmla="*/ 2373448 h 2456056"/>
              <a:gd name="connsiteX1" fmla="*/ 508000 w 2547936"/>
              <a:gd name="connsiteY1" fmla="*/ 51162 h 2456056"/>
              <a:gd name="connsiteX2" fmla="*/ 1273177 w 2547936"/>
              <a:gd name="connsiteY2" fmla="*/ 2066475 h 2456056"/>
              <a:gd name="connsiteX3" fmla="*/ 2365828 w 2547936"/>
              <a:gd name="connsiteY3" fmla="*/ 2402476 h 2456056"/>
              <a:gd name="connsiteX4" fmla="*/ 2365828 w 2547936"/>
              <a:gd name="connsiteY4" fmla="*/ 2387962 h 2456056"/>
              <a:gd name="connsiteX0" fmla="*/ 0 w 2547936"/>
              <a:gd name="connsiteY0" fmla="*/ 2373448 h 2456057"/>
              <a:gd name="connsiteX1" fmla="*/ 508000 w 2547936"/>
              <a:gd name="connsiteY1" fmla="*/ 51162 h 2456057"/>
              <a:gd name="connsiteX2" fmla="*/ 1273177 w 2547936"/>
              <a:gd name="connsiteY2" fmla="*/ 2066475 h 2456057"/>
              <a:gd name="connsiteX3" fmla="*/ 2365828 w 2547936"/>
              <a:gd name="connsiteY3" fmla="*/ 2402476 h 2456057"/>
              <a:gd name="connsiteX4" fmla="*/ 2365828 w 2547936"/>
              <a:gd name="connsiteY4" fmla="*/ 2387962 h 2456057"/>
              <a:gd name="connsiteX0" fmla="*/ 0 w 2547936"/>
              <a:gd name="connsiteY0" fmla="*/ 2421830 h 2504439"/>
              <a:gd name="connsiteX1" fmla="*/ 553097 w 2547936"/>
              <a:gd name="connsiteY1" fmla="*/ 51162 h 2504439"/>
              <a:gd name="connsiteX2" fmla="*/ 1273177 w 2547936"/>
              <a:gd name="connsiteY2" fmla="*/ 2114857 h 2504439"/>
              <a:gd name="connsiteX3" fmla="*/ 2365828 w 2547936"/>
              <a:gd name="connsiteY3" fmla="*/ 2450858 h 2504439"/>
              <a:gd name="connsiteX4" fmla="*/ 2365828 w 2547936"/>
              <a:gd name="connsiteY4" fmla="*/ 2436344 h 2504439"/>
              <a:gd name="connsiteX0" fmla="*/ 0 w 2547936"/>
              <a:gd name="connsiteY0" fmla="*/ 2370668 h 2453277"/>
              <a:gd name="connsiteX1" fmla="*/ 553097 w 2547936"/>
              <a:gd name="connsiteY1" fmla="*/ 0 h 2453277"/>
              <a:gd name="connsiteX2" fmla="*/ 1273177 w 2547936"/>
              <a:gd name="connsiteY2" fmla="*/ 2063695 h 2453277"/>
              <a:gd name="connsiteX3" fmla="*/ 2365828 w 2547936"/>
              <a:gd name="connsiteY3" fmla="*/ 2399696 h 2453277"/>
              <a:gd name="connsiteX4" fmla="*/ 2365828 w 2547936"/>
              <a:gd name="connsiteY4" fmla="*/ 2385182 h 2453277"/>
              <a:gd name="connsiteX0" fmla="*/ 0 w 2547936"/>
              <a:gd name="connsiteY0" fmla="*/ 2370668 h 2453277"/>
              <a:gd name="connsiteX1" fmla="*/ 553097 w 2547936"/>
              <a:gd name="connsiteY1" fmla="*/ 0 h 2453277"/>
              <a:gd name="connsiteX2" fmla="*/ 1273177 w 2547936"/>
              <a:gd name="connsiteY2" fmla="*/ 2063695 h 2453277"/>
              <a:gd name="connsiteX3" fmla="*/ 2365828 w 2547936"/>
              <a:gd name="connsiteY3" fmla="*/ 2399696 h 2453277"/>
              <a:gd name="connsiteX4" fmla="*/ 2365828 w 2547936"/>
              <a:gd name="connsiteY4" fmla="*/ 2385182 h 2453277"/>
              <a:gd name="connsiteX0" fmla="*/ 0 w 2547936"/>
              <a:gd name="connsiteY0" fmla="*/ 2589065 h 2671674"/>
              <a:gd name="connsiteX1" fmla="*/ 553097 w 2547936"/>
              <a:gd name="connsiteY1" fmla="*/ 218397 h 2671674"/>
              <a:gd name="connsiteX2" fmla="*/ 1273177 w 2547936"/>
              <a:gd name="connsiteY2" fmla="*/ 2282092 h 2671674"/>
              <a:gd name="connsiteX3" fmla="*/ 2365828 w 2547936"/>
              <a:gd name="connsiteY3" fmla="*/ 2618093 h 2671674"/>
              <a:gd name="connsiteX4" fmla="*/ 2365828 w 2547936"/>
              <a:gd name="connsiteY4" fmla="*/ 2603579 h 2671674"/>
              <a:gd name="connsiteX0" fmla="*/ 16047 w 2563983"/>
              <a:gd name="connsiteY0" fmla="*/ 2589065 h 2671674"/>
              <a:gd name="connsiteX1" fmla="*/ 569144 w 2563983"/>
              <a:gd name="connsiteY1" fmla="*/ 218397 h 2671674"/>
              <a:gd name="connsiteX2" fmla="*/ 1289224 w 2563983"/>
              <a:gd name="connsiteY2" fmla="*/ 2282092 h 2671674"/>
              <a:gd name="connsiteX3" fmla="*/ 2381875 w 2563983"/>
              <a:gd name="connsiteY3" fmla="*/ 2618093 h 2671674"/>
              <a:gd name="connsiteX4" fmla="*/ 2381875 w 2563983"/>
              <a:gd name="connsiteY4" fmla="*/ 2603579 h 2671674"/>
              <a:gd name="connsiteX0" fmla="*/ 16047 w 2563983"/>
              <a:gd name="connsiteY0" fmla="*/ 2442526 h 2525135"/>
              <a:gd name="connsiteX1" fmla="*/ 569144 w 2563983"/>
              <a:gd name="connsiteY1" fmla="*/ 71858 h 2525135"/>
              <a:gd name="connsiteX2" fmla="*/ 1289224 w 2563983"/>
              <a:gd name="connsiteY2" fmla="*/ 2135553 h 2525135"/>
              <a:gd name="connsiteX3" fmla="*/ 2381875 w 2563983"/>
              <a:gd name="connsiteY3" fmla="*/ 2471554 h 2525135"/>
              <a:gd name="connsiteX4" fmla="*/ 2381875 w 2563983"/>
              <a:gd name="connsiteY4" fmla="*/ 2457040 h 2525135"/>
              <a:gd name="connsiteX0" fmla="*/ 0 w 2547936"/>
              <a:gd name="connsiteY0" fmla="*/ 2442526 h 2525135"/>
              <a:gd name="connsiteX1" fmla="*/ 625106 w 2547936"/>
              <a:gd name="connsiteY1" fmla="*/ 71858 h 2525135"/>
              <a:gd name="connsiteX2" fmla="*/ 1273177 w 2547936"/>
              <a:gd name="connsiteY2" fmla="*/ 2135553 h 2525135"/>
              <a:gd name="connsiteX3" fmla="*/ 2365828 w 2547936"/>
              <a:gd name="connsiteY3" fmla="*/ 2471554 h 2525135"/>
              <a:gd name="connsiteX4" fmla="*/ 2365828 w 2547936"/>
              <a:gd name="connsiteY4" fmla="*/ 2457040 h 2525135"/>
              <a:gd name="connsiteX0" fmla="*/ 0 w 2547936"/>
              <a:gd name="connsiteY0" fmla="*/ 2442526 h 2525135"/>
              <a:gd name="connsiteX1" fmla="*/ 576064 w 2547936"/>
              <a:gd name="connsiteY1" fmla="*/ 71858 h 2525135"/>
              <a:gd name="connsiteX2" fmla="*/ 1273177 w 2547936"/>
              <a:gd name="connsiteY2" fmla="*/ 2135553 h 2525135"/>
              <a:gd name="connsiteX3" fmla="*/ 2365828 w 2547936"/>
              <a:gd name="connsiteY3" fmla="*/ 2471554 h 2525135"/>
              <a:gd name="connsiteX4" fmla="*/ 2365828 w 2547936"/>
              <a:gd name="connsiteY4" fmla="*/ 2457040 h 2525135"/>
              <a:gd name="connsiteX0" fmla="*/ 0 w 2547936"/>
              <a:gd name="connsiteY0" fmla="*/ 2521710 h 2604319"/>
              <a:gd name="connsiteX1" fmla="*/ 576064 w 2547936"/>
              <a:gd name="connsiteY1" fmla="*/ 151042 h 2604319"/>
              <a:gd name="connsiteX2" fmla="*/ 1273177 w 2547936"/>
              <a:gd name="connsiteY2" fmla="*/ 2214737 h 2604319"/>
              <a:gd name="connsiteX3" fmla="*/ 2365828 w 2547936"/>
              <a:gd name="connsiteY3" fmla="*/ 2550738 h 2604319"/>
              <a:gd name="connsiteX4" fmla="*/ 2365828 w 2547936"/>
              <a:gd name="connsiteY4" fmla="*/ 2536224 h 260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7936" h="2604319">
                <a:moveTo>
                  <a:pt x="0" y="2521710"/>
                </a:moveTo>
                <a:cubicBezTo>
                  <a:pt x="147562" y="1384757"/>
                  <a:pt x="6920" y="132940"/>
                  <a:pt x="576064" y="151042"/>
                </a:cubicBezTo>
                <a:cubicBezTo>
                  <a:pt x="1542636" y="0"/>
                  <a:pt x="1098945" y="1894174"/>
                  <a:pt x="1273177" y="2214737"/>
                </a:cubicBezTo>
                <a:cubicBezTo>
                  <a:pt x="1378893" y="2462855"/>
                  <a:pt x="2183720" y="2497157"/>
                  <a:pt x="2365828" y="2550738"/>
                </a:cubicBezTo>
                <a:cubicBezTo>
                  <a:pt x="2547936" y="2604319"/>
                  <a:pt x="2456542" y="2568881"/>
                  <a:pt x="2365828" y="2536224"/>
                </a:cubicBezTo>
              </a:path>
            </a:pathLst>
          </a:cu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236296" y="3573016"/>
            <a:ext cx="1008112" cy="1263045"/>
            <a:chOff x="7236296" y="3606115"/>
            <a:chExt cx="1008112" cy="1263045"/>
          </a:xfrm>
        </p:grpSpPr>
        <p:sp>
          <p:nvSpPr>
            <p:cNvPr id="62" name="Right Arrow 61"/>
            <p:cNvSpPr/>
            <p:nvPr/>
          </p:nvSpPr>
          <p:spPr bwMode="auto">
            <a:xfrm>
              <a:off x="7236296" y="4149080"/>
              <a:ext cx="1008112" cy="72008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08304" y="3606115"/>
              <a:ext cx="561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b="1" dirty="0" smtClean="0"/>
                <a:t>?</a:t>
              </a:r>
              <a:endParaRPr lang="de-DE" sz="48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2000" y="3573016"/>
            <a:ext cx="1008112" cy="1263045"/>
            <a:chOff x="4572000" y="3573016"/>
            <a:chExt cx="1008112" cy="1263045"/>
          </a:xfrm>
        </p:grpSpPr>
        <p:sp>
          <p:nvSpPr>
            <p:cNvPr id="66" name="Right Arrow 65"/>
            <p:cNvSpPr/>
            <p:nvPr/>
          </p:nvSpPr>
          <p:spPr bwMode="auto">
            <a:xfrm flipH="1">
              <a:off x="4572000" y="4115981"/>
              <a:ext cx="1008112" cy="72008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46732" y="3573016"/>
              <a:ext cx="561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800" b="1" dirty="0" smtClean="0"/>
                <a:t>?</a:t>
              </a:r>
              <a:endParaRPr lang="de-DE" sz="4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530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Google </a:t>
            </a:r>
            <a:r>
              <a:rPr lang="de-DE" dirty="0" err="1" smtClean="0"/>
              <a:t>saying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04" y="980728"/>
            <a:ext cx="7862536" cy="49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2843808" y="1556792"/>
            <a:ext cx="3024336" cy="136815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7" name="Picture 8" descr="http://t2.gstatic.com/images?q=tbn:ANd9GcSSHXkKV8q4LqOQRS__zBgQds-oovd0AXYG_a0teIMS5hHSK9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4509120"/>
            <a:ext cx="1843082" cy="16042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53693" y="412120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2733848" y="440923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309677" y="450912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?</a:t>
            </a:r>
            <a:endParaRPr lang="de-DE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Wikipedia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169243"/>
            <a:ext cx="91821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836712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http://en.wikipedia.org/wiki/Stalingrad</a:t>
            </a:r>
            <a:endParaRPr lang="de-DE" dirty="0"/>
          </a:p>
        </p:txBody>
      </p:sp>
      <p:pic>
        <p:nvPicPr>
          <p:cNvPr id="7" name="Picture 8" descr="http://t2.gstatic.com/images?q=tbn:ANd9GcSSHXkKV8q4LqOQRS__zBgQds-oovd0AXYG_a0teIMS5hHSK9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36745"/>
            <a:ext cx="1843082" cy="1604223"/>
          </a:xfrm>
          <a:prstGeom prst="rect">
            <a:avLst/>
          </a:prstGeom>
          <a:noFill/>
        </p:spPr>
      </p:pic>
      <p:pic>
        <p:nvPicPr>
          <p:cNvPr id="2052" name="Picture 4" descr="C:\Users\Risse\AppData\Local\Microsoft\Windows\Temporary Internet Files\Content.IE5\X0UKH2PT\MC9002335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2" y="980728"/>
            <a:ext cx="792088" cy="934054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 bwMode="auto">
          <a:xfrm>
            <a:off x="1691680" y="3212976"/>
            <a:ext cx="3240360" cy="136815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403648" y="4221088"/>
            <a:ext cx="1368152" cy="11521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Finding Documents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82" y="2852936"/>
            <a:ext cx="8229600" cy="3773016"/>
          </a:xfrm>
        </p:spPr>
        <p:txBody>
          <a:bodyPr>
            <a:normAutofit/>
          </a:bodyPr>
          <a:lstStyle/>
          <a:p>
            <a:r>
              <a:rPr lang="en-US" sz="2800" noProof="0" dirty="0" smtClean="0"/>
              <a:t>Sometimes the solution is in Wikipedia or a dictionary!</a:t>
            </a:r>
          </a:p>
          <a:p>
            <a:r>
              <a:rPr lang="en-US" sz="2800" noProof="0" dirty="0" smtClean="0"/>
              <a:t>Other times:</a:t>
            </a:r>
          </a:p>
          <a:p>
            <a:pPr lvl="1"/>
            <a:r>
              <a:rPr lang="en-US" sz="2400" noProof="0" dirty="0" smtClean="0"/>
              <a:t>Not important enough?</a:t>
            </a:r>
          </a:p>
          <a:p>
            <a:pPr lvl="1"/>
            <a:r>
              <a:rPr lang="en-US" sz="2400" noProof="0" dirty="0" smtClean="0"/>
              <a:t>User generated content </a:t>
            </a:r>
          </a:p>
          <a:p>
            <a:pPr lvl="1"/>
            <a:r>
              <a:rPr lang="en-US" sz="2400" noProof="0" dirty="0" smtClean="0"/>
              <a:t>Slang/jargon/domain specific</a:t>
            </a:r>
            <a:endParaRPr lang="en-US" sz="2400" noProof="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55576" y="1700808"/>
            <a:ext cx="7632848" cy="653663"/>
            <a:chOff x="755576" y="3288685"/>
            <a:chExt cx="7632848" cy="653663"/>
          </a:xfrm>
        </p:grpSpPr>
        <p:sp>
          <p:nvSpPr>
            <p:cNvPr id="5" name="TextBox 4"/>
            <p:cNvSpPr txBox="1"/>
            <p:nvPr/>
          </p:nvSpPr>
          <p:spPr>
            <a:xfrm>
              <a:off x="755576" y="3288685"/>
              <a:ext cx="18015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Tsaritsyn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3288685"/>
              <a:ext cx="18512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ym typeface="Wingdings" panose="05000000000000000000" pitchFamily="2" charset="2"/>
                </a:rPr>
                <a:t>Stalingrad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28235" y="3288685"/>
              <a:ext cx="1860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200" dirty="0" smtClean="0">
                  <a:sym typeface="Wingdings" panose="05000000000000000000" pitchFamily="2" charset="2"/>
                </a:rPr>
                <a:t>Volgograd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5" idx="3"/>
            </p:cNvCxnSpPr>
            <p:nvPr/>
          </p:nvCxnSpPr>
          <p:spPr>
            <a:xfrm>
              <a:off x="2557095" y="3581073"/>
              <a:ext cx="9969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  <a:endCxn id="7" idx="1"/>
            </p:cNvCxnSpPr>
            <p:nvPr/>
          </p:nvCxnSpPr>
          <p:spPr>
            <a:xfrm>
              <a:off x="5343092" y="3581073"/>
              <a:ext cx="11851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39752" y="357301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1589-1925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2856" y="357301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1925-1961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0330" y="4235936"/>
            <a:ext cx="2550122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3200" dirty="0" err="1"/>
              <a:t>Named</a:t>
            </a:r>
            <a:r>
              <a:rPr lang="sv-SE" sz="3200" dirty="0"/>
              <a:t> </a:t>
            </a:r>
            <a:r>
              <a:rPr lang="sv-SE" sz="3200" dirty="0" err="1"/>
              <a:t>Entity</a:t>
            </a:r>
            <a:r>
              <a:rPr lang="sv-SE" sz="3200" dirty="0"/>
              <a:t> </a:t>
            </a:r>
            <a:endParaRPr lang="sv-SE" sz="3200" dirty="0" smtClean="0"/>
          </a:p>
          <a:p>
            <a:pPr algn="ctr"/>
            <a:r>
              <a:rPr lang="sv-SE" sz="3200" dirty="0" smtClean="0"/>
              <a:t>Evolution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3548" y="1484784"/>
            <a:ext cx="8136904" cy="10801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51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685800"/>
          </a:xfrm>
        </p:spPr>
        <p:txBody>
          <a:bodyPr>
            <a:normAutofit/>
          </a:bodyPr>
          <a:lstStyle/>
          <a:p>
            <a:r>
              <a:rPr lang="en-US" sz="3100" noProof="0" dirty="0" smtClean="0"/>
              <a:t>One solution – no Wikipedia etc!</a:t>
            </a:r>
            <a:endParaRPr lang="en-US" sz="31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02" y="8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 smtClean="0"/>
              <a:t>Given a query (name):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noProof="0" dirty="0" smtClean="0"/>
              <a:t>Identify change periods (CP)   (BURST DETECTION!)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noProof="0" dirty="0" smtClean="0"/>
              <a:t>Create one context per CP.</a:t>
            </a:r>
          </a:p>
          <a:p>
            <a:pPr marL="800100" lvl="2" indent="0">
              <a:buNone/>
            </a:pPr>
            <a:r>
              <a:rPr lang="en-US" noProof="0" dirty="0" smtClean="0">
                <a:sym typeface="Wingdings" panose="05000000000000000000" pitchFamily="2" charset="2"/>
              </a:rPr>
              <a:t>  </a:t>
            </a:r>
            <a:r>
              <a:rPr lang="en-US" noProof="0" dirty="0" smtClean="0"/>
              <a:t>Capture at least two co-references</a:t>
            </a:r>
          </a:p>
          <a:p>
            <a:pPr marL="1645920" lvl="3" indent="-514350">
              <a:buNone/>
            </a:pPr>
            <a:r>
              <a:rPr lang="en-US" noProof="0" dirty="0" smtClean="0">
                <a:sym typeface="Wingdings" pitchFamily="2" charset="2"/>
              </a:rPr>
              <a:t>	</a:t>
            </a:r>
            <a:endParaRPr lang="en-US" noProof="0" dirty="0" smtClean="0"/>
          </a:p>
          <a:p>
            <a:pPr lvl="1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-36512" y="5301208"/>
            <a:ext cx="3888432" cy="86409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Tahmasebi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et. al.;  NEER: An Unsupervised Method for Named Entity Evolution Recognition.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Coling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2012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215312" y="2962870"/>
            <a:ext cx="5597048" cy="2395347"/>
            <a:chOff x="2215312" y="3918173"/>
            <a:chExt cx="4857961" cy="239534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55776" y="5786680"/>
              <a:ext cx="45174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228184" y="5867980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time</a:t>
              </a:r>
              <a:endParaRPr lang="sv-SE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93243" y="5795972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58015" y="5579948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t</a:t>
              </a:r>
              <a:r>
                <a:rPr lang="sv-SE" sz="1100" baseline="-25000" dirty="0"/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16" y="4571836"/>
              <a:ext cx="10166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Change period</a:t>
              </a:r>
              <a:endParaRPr lang="sv-SE" sz="11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621235" y="4571836"/>
              <a:ext cx="144016" cy="1368152"/>
              <a:chOff x="4570817" y="1772816"/>
              <a:chExt cx="144016" cy="136815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570817" y="1844824"/>
                <a:ext cx="0" cy="1296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14833" y="1844824"/>
                <a:ext cx="0" cy="1296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570817" y="18448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4570817" y="19972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570817" y="21496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4570817" y="23020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4570817" y="24544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570817" y="26068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4570817" y="27592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Left Brace 49"/>
              <p:cNvSpPr/>
              <p:nvPr/>
            </p:nvSpPr>
            <p:spPr>
              <a:xfrm rot="5400000">
                <a:off x="4606821" y="1736812"/>
                <a:ext cx="72008" cy="144016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17" name="Straight Arrow Connector 16"/>
            <p:cNvCxnSpPr>
              <a:stCxn id="14" idx="2"/>
            </p:cNvCxnSpPr>
            <p:nvPr/>
          </p:nvCxnSpPr>
          <p:spPr>
            <a:xfrm flipH="1">
              <a:off x="5436096" y="4833446"/>
              <a:ext cx="724333" cy="242446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83439" y="5786680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048211" y="5570656"/>
              <a:ext cx="2760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100" dirty="0" smtClean="0"/>
                <a:t>t</a:t>
              </a:r>
              <a:r>
                <a:rPr lang="sv-SE" sz="1100" baseline="-25000" dirty="0" smtClean="0"/>
                <a:t>3</a:t>
              </a:r>
              <a:endParaRPr lang="sv-SE" sz="1100" baseline="-25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111431" y="4562544"/>
              <a:ext cx="144016" cy="1368152"/>
              <a:chOff x="4570817" y="1772816"/>
              <a:chExt cx="144016" cy="136815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4570817" y="1844824"/>
                <a:ext cx="0" cy="1296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714833" y="1844824"/>
                <a:ext cx="0" cy="1296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570817" y="18448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570817" y="19972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570817" y="21496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570817" y="23020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570817" y="24544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570817" y="26068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570817" y="2759224"/>
                <a:ext cx="144016" cy="7200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Left Brace 29"/>
              <p:cNvSpPr/>
              <p:nvPr/>
            </p:nvSpPr>
            <p:spPr>
              <a:xfrm rot="5400000">
                <a:off x="4606821" y="1736812"/>
                <a:ext cx="72008" cy="144016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215312" y="3918173"/>
              <a:ext cx="4514469" cy="2395347"/>
              <a:chOff x="2071296" y="3288685"/>
              <a:chExt cx="4514469" cy="239534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071296" y="3288685"/>
                <a:ext cx="12765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Tsaritsyn</a:t>
                </a:r>
                <a:endParaRPr lang="en-US" sz="24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491880" y="3288685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ym typeface="Wingdings" panose="05000000000000000000" pitchFamily="2" charset="2"/>
                  </a:rPr>
                  <a:t>Stalingrad</a:t>
                </a:r>
                <a:endParaRPr lang="en-US" sz="32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48064" y="3288685"/>
                <a:ext cx="1437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>
                    <a:sym typeface="Wingdings" panose="05000000000000000000" pitchFamily="2" charset="2"/>
                  </a:rPr>
                  <a:t>Volgograd</a:t>
                </a:r>
                <a:endParaRPr lang="en-US" dirty="0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3275856" y="3519592"/>
                <a:ext cx="27337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65" idx="3"/>
                <a:endCxn id="66" idx="1"/>
              </p:cNvCxnSpPr>
              <p:nvPr/>
            </p:nvCxnSpPr>
            <p:spPr>
              <a:xfrm>
                <a:off x="4921630" y="3519518"/>
                <a:ext cx="22643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222855" y="53147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1925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715842" y="53147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1961</a:t>
                </a:r>
                <a:endParaRPr lang="en-US" dirty="0"/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4716016" y="54831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The "Hero City" of </a:t>
            </a:r>
            <a:r>
              <a:rPr lang="en-US" sz="1600" b="1" i="1" dirty="0"/>
              <a:t>Stalingrad</a:t>
            </a:r>
            <a:r>
              <a:rPr lang="en-US" sz="1600" i="1" dirty="0"/>
              <a:t> has been renamed </a:t>
            </a:r>
            <a:r>
              <a:rPr lang="en-US" sz="1600" b="1" i="1" dirty="0" smtClean="0"/>
              <a:t>Volgograd</a:t>
            </a:r>
            <a:r>
              <a:rPr lang="en-US" sz="1600" i="1" dirty="0"/>
              <a:t> </a:t>
            </a:r>
            <a:r>
              <a:rPr lang="en-US" sz="1600" i="1" dirty="0" smtClean="0"/>
              <a:t>…. </a:t>
            </a:r>
            <a:r>
              <a:rPr lang="en-US" sz="1200" dirty="0" smtClean="0"/>
              <a:t>New  York Times Nov. 11, 1961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2195736" y="2154535"/>
            <a:ext cx="4752528" cy="165618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For more details see also next presentation about </a:t>
            </a:r>
            <a:r>
              <a:rPr lang="de-DE" sz="2400" dirty="0" err="1" smtClean="0"/>
              <a:t>BlogNEER</a:t>
            </a:r>
            <a:r>
              <a:rPr lang="de-DE" sz="2400" dirty="0" smtClean="0"/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8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Some results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noProof="0" dirty="0" smtClean="0"/>
              <a:t>St. Petersburg	– Leningrad, Petrograd</a:t>
            </a:r>
          </a:p>
          <a:p>
            <a:pPr>
              <a:buNone/>
            </a:pPr>
            <a:r>
              <a:rPr lang="en-US" noProof="0" dirty="0" smtClean="0"/>
              <a:t>Pope Benedict	– Cardinal J. </a:t>
            </a:r>
            <a:r>
              <a:rPr lang="en-US" noProof="0" dirty="0" err="1" smtClean="0"/>
              <a:t>Ratzinger</a:t>
            </a:r>
            <a:endParaRPr lang="en-US" noProof="0" dirty="0" smtClean="0"/>
          </a:p>
          <a:p>
            <a:pPr>
              <a:buNone/>
            </a:pPr>
            <a:r>
              <a:rPr lang="en-US" noProof="0" dirty="0" smtClean="0"/>
              <a:t>Myanmar		– Burma</a:t>
            </a:r>
          </a:p>
          <a:p>
            <a:pPr>
              <a:buNone/>
            </a:pPr>
            <a:r>
              <a:rPr lang="en-US" noProof="0" dirty="0" smtClean="0"/>
              <a:t>Accenture		– Andersen Consulting</a:t>
            </a:r>
          </a:p>
          <a:p>
            <a:pPr>
              <a:buNone/>
            </a:pPr>
            <a:r>
              <a:rPr lang="en-US" noProof="0" dirty="0" smtClean="0"/>
              <a:t>Sean Combs	– Puff Daddy, P. </a:t>
            </a:r>
            <a:r>
              <a:rPr lang="en-US" noProof="0" dirty="0" err="1" smtClean="0"/>
              <a:t>Diddy</a:t>
            </a:r>
            <a:endParaRPr lang="en-US" noProof="0" dirty="0" smtClean="0"/>
          </a:p>
          <a:p>
            <a:endParaRPr lang="en-US" noProof="0" dirty="0" smtClean="0"/>
          </a:p>
          <a:p>
            <a:pPr marL="914400" lvl="2" indent="0">
              <a:buNone/>
            </a:pPr>
            <a:r>
              <a:rPr lang="en-US" sz="2800" noProof="0" dirty="0" smtClean="0"/>
              <a:t>~ 90% recall on our </a:t>
            </a:r>
            <a:r>
              <a:rPr lang="en-US" sz="2800" noProof="0" dirty="0" err="1" smtClean="0"/>
              <a:t>testset</a:t>
            </a:r>
            <a:r>
              <a:rPr lang="en-US" sz="2800" baseline="30000" noProof="0" dirty="0" smtClean="0"/>
              <a:t> 1</a:t>
            </a:r>
            <a:r>
              <a:rPr lang="en-US" sz="2800" noProof="0" dirty="0" smtClean="0"/>
              <a:t> and </a:t>
            </a:r>
          </a:p>
          <a:p>
            <a:pPr marL="914400" lvl="2" indent="0">
              <a:buNone/>
            </a:pPr>
            <a:r>
              <a:rPr lang="en-US" sz="2800" noProof="0" dirty="0" smtClean="0"/>
              <a:t>	</a:t>
            </a:r>
            <a:r>
              <a:rPr lang="en-US" sz="2800" noProof="0" dirty="0" err="1" smtClean="0"/>
              <a:t>NYTimes</a:t>
            </a:r>
            <a:r>
              <a:rPr lang="en-US" sz="2800" noProof="0" dirty="0" smtClean="0"/>
              <a:t> (1987-2007)</a:t>
            </a:r>
          </a:p>
          <a:p>
            <a:pPr marL="914400" lvl="2" indent="0">
              <a:buNone/>
            </a:pPr>
            <a:r>
              <a:rPr lang="en-US" sz="2800" noProof="0" dirty="0" smtClean="0"/>
              <a:t>				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733256"/>
            <a:ext cx="342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http</a:t>
            </a:r>
            <a:r>
              <a:rPr lang="en-US" dirty="0"/>
              <a:t>://www.l3s.de/neer-dataset/</a:t>
            </a:r>
          </a:p>
        </p:txBody>
      </p:sp>
    </p:spTree>
    <p:extLst>
      <p:ext uri="{BB962C8B-B14F-4D97-AF65-F5344CB8AC3E}">
        <p14:creationId xmlns="" xmlns:p14="http://schemas.microsoft.com/office/powerpoint/2010/main" val="18242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What is missing?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What if the name is not mentioned often enough?</a:t>
            </a:r>
            <a:endParaRPr lang="en-US" dirty="0" smtClean="0"/>
          </a:p>
          <a:p>
            <a:r>
              <a:rPr lang="en-US" noProof="0" dirty="0" smtClean="0"/>
              <a:t>How do we find change periods without burst detection?</a:t>
            </a:r>
          </a:p>
          <a:p>
            <a:r>
              <a:rPr lang="en-US" noProof="0" dirty="0" smtClean="0"/>
              <a:t>How to move forward? – Web data, blogs, twitter, historical personal letters… 	</a:t>
            </a:r>
          </a:p>
          <a:p>
            <a:r>
              <a:rPr lang="en-US" noProof="0" dirty="0" smtClean="0"/>
              <a:t>Can we use resources? – Wikipedia etc. </a:t>
            </a:r>
          </a:p>
          <a:p>
            <a:endParaRPr lang="en-US" noProof="0" dirty="0" smtClean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9389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omem Light Theme">
  <a:themeElements>
    <a:clrScheme name="Default - Titel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elfoli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el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Arcomem Light Theme</Template>
  <TotalTime>0</TotalTime>
  <Words>671</Words>
  <Application>Microsoft Office PowerPoint</Application>
  <PresentationFormat>On-screen Show (4:3)</PresentationFormat>
  <Paragraphs>182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Arcomem Light Theme</vt:lpstr>
      <vt:lpstr>The Role of Language Evolution in Digital Archives</vt:lpstr>
      <vt:lpstr>Language changes over time!</vt:lpstr>
      <vt:lpstr>Problem 1: Finding Documents</vt:lpstr>
      <vt:lpstr>What is Google saying?</vt:lpstr>
      <vt:lpstr>… and Wikipedia?</vt:lpstr>
      <vt:lpstr>Problem 1: Finding Documents</vt:lpstr>
      <vt:lpstr>One solution – no Wikipedia etc!</vt:lpstr>
      <vt:lpstr>Some results</vt:lpstr>
      <vt:lpstr>What is missing?</vt:lpstr>
      <vt:lpstr>Problem 2 – Interpreting</vt:lpstr>
      <vt:lpstr>Slide 11</vt:lpstr>
      <vt:lpstr>Problem 2 – Interpreting</vt:lpstr>
      <vt:lpstr>Let‘s ask the usual suspects …</vt:lpstr>
      <vt:lpstr>Etymology helps</vt:lpstr>
      <vt:lpstr>Diagram of Word Evolution</vt:lpstr>
      <vt:lpstr>Word Sense Evolution</vt:lpstr>
      <vt:lpstr>Using Word Sense Discrimination</vt:lpstr>
      <vt:lpstr>Some results – Travel</vt:lpstr>
      <vt:lpstr>Perspectives</vt:lpstr>
      <vt:lpstr>Conclusions</vt:lpstr>
      <vt:lpstr>Future Work – Semantic preservation</vt:lpstr>
      <vt:lpstr>Going beyond: Semantic Archives</vt:lpstr>
      <vt:lpstr>Thank You for Your time!</vt:lpstr>
    </vt:vector>
  </TitlesOfParts>
  <Company>Chalmers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Language Evolution in Digital Archives?</dc:title>
  <dc:creator>Nina N Tahmasebi</dc:creator>
  <cp:lastModifiedBy>Thomas Risse</cp:lastModifiedBy>
  <cp:revision>34</cp:revision>
  <dcterms:created xsi:type="dcterms:W3CDTF">2013-09-09T11:41:07Z</dcterms:created>
  <dcterms:modified xsi:type="dcterms:W3CDTF">2013-09-26T08:12:13Z</dcterms:modified>
</cp:coreProperties>
</file>